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6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9" d="100"/>
          <a:sy n="39" d="100"/>
        </p:scale>
        <p:origin x="88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4/13/2021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4/13/2021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www.usps.com/"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dicia.com/shiptick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24000">
              <a:srgbClr val="E66517"/>
            </a:gs>
            <a:gs pos="94000">
              <a:schemeClr val="bg2">
                <a:shade val="100000"/>
                <a:hueMod val="100000"/>
                <a:satMod val="110000"/>
                <a:lumMod val="13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USPS Package Compliance </a:t>
            </a:r>
          </a:p>
        </p:txBody>
      </p:sp>
      <p:sp>
        <p:nvSpPr>
          <p:cNvPr id="3" name="Subtitle 2"/>
          <p:cNvSpPr>
            <a:spLocks noGrp="1"/>
          </p:cNvSpPr>
          <p:nvPr>
            <p:ph type="subTitle" idx="1"/>
          </p:nvPr>
        </p:nvSpPr>
        <p:spPr/>
        <p:txBody>
          <a:bodyPr>
            <a:normAutofit lnSpcReduction="10000"/>
          </a:bodyPr>
          <a:lstStyle/>
          <a:p>
            <a:r>
              <a:rPr lang="en-US" dirty="0"/>
              <a:t>University Mailing Services</a:t>
            </a:r>
          </a:p>
          <a:p>
            <a:r>
              <a:rPr lang="en-US" dirty="0"/>
              <a:t>Brought to you by Facilities Management</a:t>
            </a:r>
          </a:p>
          <a:p>
            <a:r>
              <a:rPr lang="en-US" dirty="0"/>
              <a:t>At Oklahoma State University</a:t>
            </a:r>
          </a:p>
        </p:txBody>
      </p:sp>
      <p:pic>
        <p:nvPicPr>
          <p:cNvPr id="4" name="Picture 3"/>
          <p:cNvPicPr>
            <a:picLocks noChangeAspect="1"/>
          </p:cNvPicPr>
          <p:nvPr/>
        </p:nvPicPr>
        <p:blipFill>
          <a:blip r:embed="rId2"/>
          <a:stretch>
            <a:fillRect/>
          </a:stretch>
        </p:blipFill>
        <p:spPr>
          <a:xfrm>
            <a:off x="9790972" y="2560633"/>
            <a:ext cx="1719221" cy="1719221"/>
          </a:xfrm>
          <a:prstGeom prst="rect">
            <a:avLst/>
          </a:prstGeom>
        </p:spPr>
      </p:pic>
    </p:spTree>
    <p:extLst>
      <p:ext uri="{BB962C8B-B14F-4D97-AF65-F5344CB8AC3E}">
        <p14:creationId xmlns:p14="http://schemas.microsoft.com/office/powerpoint/2010/main" val="3046486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585" y="91531"/>
            <a:ext cx="4865030" cy="6693988"/>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698310" y="2555438"/>
            <a:ext cx="6048375" cy="3139321"/>
          </a:xfrm>
          <a:prstGeom prst="rect">
            <a:avLst/>
          </a:prstGeom>
          <a:noFill/>
        </p:spPr>
        <p:txBody>
          <a:bodyPr wrap="square" rtlCol="0">
            <a:spAutoFit/>
          </a:bodyPr>
          <a:lstStyle/>
          <a:p>
            <a:r>
              <a:rPr lang="en-US" dirty="0">
                <a:solidFill>
                  <a:srgbClr val="333333"/>
                </a:solidFill>
                <a:latin typeface="Arial" panose="020B0604020202020204" pitchFamily="34" charset="0"/>
              </a:rPr>
              <a:t>From there, you will be able to view, save, and print your ship ticket on plain white paper.</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The ship ticket’s barcode holds all of the sender’s and receiver’s information, as well as the shipping options chosen for the shipment.</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It is recommended that you save a copy of this ship ticket as a PDF for your records.  UMS will need you to keep your Ship Ticket’s information, in case you need additional information and for your financial records.</a:t>
            </a:r>
            <a:endParaRPr lang="en-US" dirty="0"/>
          </a:p>
        </p:txBody>
      </p:sp>
      <p:pic>
        <p:nvPicPr>
          <p:cNvPr id="4" name="Picture 3"/>
          <p:cNvPicPr>
            <a:picLocks noChangeAspect="1"/>
          </p:cNvPicPr>
          <p:nvPr/>
        </p:nvPicPr>
        <p:blipFill>
          <a:blip r:embed="rId3"/>
          <a:stretch>
            <a:fillRect/>
          </a:stretch>
        </p:blipFill>
        <p:spPr>
          <a:xfrm>
            <a:off x="10027464" y="445692"/>
            <a:ext cx="1719221" cy="1719221"/>
          </a:xfrm>
          <a:prstGeom prst="rect">
            <a:avLst/>
          </a:prstGeom>
        </p:spPr>
      </p:pic>
    </p:spTree>
    <p:extLst>
      <p:ext uri="{BB962C8B-B14F-4D97-AF65-F5344CB8AC3E}">
        <p14:creationId xmlns:p14="http://schemas.microsoft.com/office/powerpoint/2010/main" val="113416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1264" y="435789"/>
            <a:ext cx="1719221" cy="1719221"/>
          </a:xfrm>
          <a:prstGeom prst="rect">
            <a:avLst/>
          </a:prstGeom>
        </p:spPr>
      </p:pic>
      <p:sp>
        <p:nvSpPr>
          <p:cNvPr id="3" name="TextBox 2"/>
          <p:cNvSpPr txBox="1"/>
          <p:nvPr/>
        </p:nvSpPr>
        <p:spPr>
          <a:xfrm>
            <a:off x="266700" y="695234"/>
            <a:ext cx="8867775" cy="1754326"/>
          </a:xfrm>
          <a:prstGeom prst="rect">
            <a:avLst/>
          </a:prstGeom>
          <a:noFill/>
        </p:spPr>
        <p:txBody>
          <a:bodyPr wrap="square" rtlCol="0">
            <a:spAutoFit/>
          </a:bodyPr>
          <a:lstStyle/>
          <a:p>
            <a:r>
              <a:rPr lang="en-US" dirty="0">
                <a:solidFill>
                  <a:srgbClr val="333333"/>
                </a:solidFill>
                <a:latin typeface="Arial" panose="020B0604020202020204" pitchFamily="34" charset="0"/>
              </a:rPr>
              <a:t>After printing, affix the shipping ticket with the barcode facing up to your shipment with two small pieces of tape (</a:t>
            </a:r>
            <a:r>
              <a:rPr lang="en-US" dirty="0">
                <a:solidFill>
                  <a:srgbClr val="FF6600"/>
                </a:solidFill>
                <a:latin typeface="Arial" panose="020B0604020202020204" pitchFamily="34" charset="0"/>
              </a:rPr>
              <a:t>please do not tape all of the edges down</a:t>
            </a:r>
            <a:r>
              <a:rPr lang="en-US" dirty="0">
                <a:solidFill>
                  <a:srgbClr val="333333"/>
                </a:solidFill>
                <a:latin typeface="Arial" panose="020B0604020202020204" pitchFamily="34" charset="0"/>
              </a:rPr>
              <a:t>) and put into your outgoing mail so that UMS may pick it up.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If the shipment is smaller, you may fold the ship ticket in half and affix to the piece, as long as the barcode is still showing.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050" y="3186112"/>
            <a:ext cx="4178300" cy="313372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186112"/>
            <a:ext cx="4171950" cy="31289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358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22689" y="451791"/>
            <a:ext cx="1719221" cy="1725318"/>
          </a:xfrm>
          <a:prstGeom prst="rect">
            <a:avLst/>
          </a:prstGeom>
        </p:spPr>
      </p:pic>
      <p:sp>
        <p:nvSpPr>
          <p:cNvPr id="4" name="TextBox 3"/>
          <p:cNvSpPr txBox="1"/>
          <p:nvPr/>
        </p:nvSpPr>
        <p:spPr>
          <a:xfrm>
            <a:off x="314325" y="533793"/>
            <a:ext cx="5276850" cy="5909310"/>
          </a:xfrm>
          <a:prstGeom prst="rect">
            <a:avLst/>
          </a:prstGeom>
          <a:noFill/>
        </p:spPr>
        <p:txBody>
          <a:bodyPr wrap="square" rtlCol="0">
            <a:spAutoFit/>
          </a:bodyPr>
          <a:lstStyle/>
          <a:p>
            <a:r>
              <a:rPr lang="en-US" dirty="0">
                <a:solidFill>
                  <a:srgbClr val="333333"/>
                </a:solidFill>
                <a:latin typeface="Arial" panose="020B0604020202020204" pitchFamily="34" charset="0"/>
              </a:rPr>
              <a:t>After UMS picks up your package, we will scan the ship ticket, weigh the piece, and print a label with the new Intelligent Mail</a:t>
            </a:r>
            <a:r>
              <a:rPr lang="en-US" baseline="30000" dirty="0">
                <a:solidFill>
                  <a:srgbClr val="333333"/>
                </a:solidFill>
                <a:latin typeface="Arial" panose="020B0604020202020204" pitchFamily="34" charset="0"/>
              </a:rPr>
              <a:t>®</a:t>
            </a:r>
            <a:r>
              <a:rPr lang="en-US" dirty="0">
                <a:solidFill>
                  <a:srgbClr val="333333"/>
                </a:solidFill>
                <a:latin typeface="Arial" panose="020B0604020202020204" pitchFamily="34" charset="0"/>
              </a:rPr>
              <a:t> Package Barcode (IM</a:t>
            </a:r>
            <a:r>
              <a:rPr lang="en-US" baseline="30000" dirty="0">
                <a:solidFill>
                  <a:srgbClr val="333333"/>
                </a:solidFill>
                <a:latin typeface="Arial" panose="020B0604020202020204" pitchFamily="34" charset="0"/>
              </a:rPr>
              <a:t>®</a:t>
            </a:r>
            <a:r>
              <a:rPr lang="en-US" dirty="0">
                <a:solidFill>
                  <a:srgbClr val="333333"/>
                </a:solidFill>
                <a:latin typeface="Arial" panose="020B0604020202020204" pitchFamily="34" charset="0"/>
              </a:rPr>
              <a:t>pb).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At this time, an e-mail containing the generated tracking number and ship date will be sent to the e-mail address provided in the recipient's e-mail address field entered when creating the ship ticket.  Additionally, when the downtown Stillwater US Post Office accepts the shipment and when the shipment is delivered to the recipient, you will receive e-mail notifications reporting these events.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You may then track the package through the USPS website, </a:t>
            </a:r>
            <a:r>
              <a:rPr lang="en-US" dirty="0">
                <a:solidFill>
                  <a:srgbClr val="FF6600"/>
                </a:solidFill>
                <a:latin typeface="Arial" panose="020B0604020202020204" pitchFamily="34" charset="0"/>
                <a:hlinkClick r:id="rId3"/>
              </a:rPr>
              <a:t>http://www.usps.com/</a:t>
            </a:r>
            <a:r>
              <a:rPr lang="en-US" dirty="0">
                <a:solidFill>
                  <a:srgbClr val="FF6600"/>
                </a:solidFill>
                <a:latin typeface="Arial" panose="020B0604020202020204" pitchFamily="34" charset="0"/>
              </a:rPr>
              <a:t>. </a:t>
            </a:r>
            <a:r>
              <a:rPr lang="en-US" dirty="0">
                <a:solidFill>
                  <a:srgbClr val="333333"/>
                </a:solidFill>
                <a:latin typeface="Arial" panose="020B0604020202020204" pitchFamily="34" charset="0"/>
              </a:rPr>
              <a:t> Sender information, including contact information and funds, may be edited for future shipments, to provide flexibility when ordering or when sender contact information needs to be updated.</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395" y="615796"/>
            <a:ext cx="3859074" cy="57453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767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pic>
        <p:nvPicPr>
          <p:cNvPr id="3" name="Picture 2"/>
          <p:cNvPicPr>
            <a:picLocks noChangeAspect="1"/>
          </p:cNvPicPr>
          <p:nvPr/>
        </p:nvPicPr>
        <p:blipFill>
          <a:blip r:embed="rId2"/>
          <a:stretch>
            <a:fillRect/>
          </a:stretch>
        </p:blipFill>
        <p:spPr>
          <a:xfrm>
            <a:off x="10027464" y="431038"/>
            <a:ext cx="1719221" cy="1725318"/>
          </a:xfrm>
          <a:prstGeom prst="rect">
            <a:avLst/>
          </a:prstGeom>
        </p:spPr>
      </p:pic>
      <p:sp>
        <p:nvSpPr>
          <p:cNvPr id="5" name="TextBox 4"/>
          <p:cNvSpPr txBox="1"/>
          <p:nvPr/>
        </p:nvSpPr>
        <p:spPr>
          <a:xfrm>
            <a:off x="114300" y="2032531"/>
            <a:ext cx="11877675" cy="4801314"/>
          </a:xfrm>
          <a:prstGeom prst="rect">
            <a:avLst/>
          </a:prstGeom>
          <a:noFill/>
        </p:spPr>
        <p:txBody>
          <a:bodyPr wrap="square" rtlCol="0">
            <a:spAutoFit/>
          </a:bodyPr>
          <a:lstStyle/>
          <a:p>
            <a:r>
              <a:rPr lang="en-US" sz="2800" b="1" dirty="0">
                <a:solidFill>
                  <a:schemeClr val="bg1"/>
                </a:solidFill>
              </a:rPr>
              <a:t>When should you use endicia.com to make a ship ticket?</a:t>
            </a:r>
          </a:p>
          <a:p>
            <a:endParaRPr lang="en-US" dirty="0">
              <a:solidFill>
                <a:schemeClr val="bg1"/>
              </a:solidFill>
            </a:endParaRPr>
          </a:p>
          <a:p>
            <a:r>
              <a:rPr lang="en-US" dirty="0">
                <a:solidFill>
                  <a:schemeClr val="bg1"/>
                </a:solidFill>
              </a:rPr>
              <a:t>	</a:t>
            </a:r>
            <a:r>
              <a:rPr lang="en-US" sz="2000" dirty="0">
                <a:solidFill>
                  <a:schemeClr val="bg1"/>
                </a:solidFill>
              </a:rPr>
              <a:t>When shipping with </a:t>
            </a:r>
            <a:r>
              <a:rPr lang="en-US" sz="2000" dirty="0">
                <a:solidFill>
                  <a:srgbClr val="FF6600"/>
                </a:solidFill>
              </a:rPr>
              <a:t>USPS</a:t>
            </a:r>
            <a:r>
              <a:rPr lang="en-US" sz="2000" dirty="0">
                <a:solidFill>
                  <a:schemeClr val="bg1"/>
                </a:solidFill>
              </a:rPr>
              <a:t> anything:</a:t>
            </a:r>
          </a:p>
          <a:p>
            <a:pPr marL="1257300" lvl="2" indent="-342900">
              <a:buFont typeface="Arial" panose="020B0604020202020204" pitchFamily="34" charset="0"/>
              <a:buChar char="•"/>
            </a:pPr>
            <a:endParaRPr lang="en-US" sz="2000" dirty="0">
              <a:solidFill>
                <a:schemeClr val="bg1"/>
              </a:solidFill>
            </a:endParaRPr>
          </a:p>
          <a:p>
            <a:pPr marL="1257300" lvl="2" indent="-342900">
              <a:buFont typeface="Arial" panose="020B0604020202020204" pitchFamily="34" charset="0"/>
              <a:buChar char="•"/>
            </a:pPr>
            <a:r>
              <a:rPr lang="en-US" sz="2000" dirty="0">
                <a:solidFill>
                  <a:schemeClr val="bg1"/>
                </a:solidFill>
              </a:rPr>
              <a:t>over 13 ounces</a:t>
            </a:r>
          </a:p>
          <a:p>
            <a:pPr marL="1200150" lvl="2" indent="-285750">
              <a:buFont typeface="Arial" panose="020B0604020202020204" pitchFamily="34" charset="0"/>
              <a:buChar char="•"/>
            </a:pPr>
            <a:endParaRPr lang="en-US" sz="2000" dirty="0">
              <a:solidFill>
                <a:schemeClr val="bg1"/>
              </a:solidFill>
            </a:endParaRPr>
          </a:p>
          <a:p>
            <a:pPr marL="1200150" lvl="2" indent="-285750">
              <a:buFont typeface="Arial" panose="020B0604020202020204" pitchFamily="34" charset="0"/>
              <a:buChar char="•"/>
            </a:pPr>
            <a:r>
              <a:rPr lang="en-US" sz="2000" dirty="0">
                <a:solidFill>
                  <a:schemeClr val="bg1"/>
                </a:solidFill>
              </a:rPr>
              <a:t>over ¾” in thickness</a:t>
            </a:r>
          </a:p>
          <a:p>
            <a:pPr marL="1200150" lvl="2" indent="-285750">
              <a:buFont typeface="Arial" panose="020B0604020202020204" pitchFamily="34" charset="0"/>
              <a:buChar char="•"/>
            </a:pPr>
            <a:endParaRPr lang="en-US" sz="2000" dirty="0">
              <a:solidFill>
                <a:schemeClr val="bg1"/>
              </a:solidFill>
            </a:endParaRPr>
          </a:p>
          <a:p>
            <a:pPr marL="1200150" lvl="2" indent="-285750">
              <a:buFont typeface="Arial" panose="020B0604020202020204" pitchFamily="34" charset="0"/>
              <a:buChar char="•"/>
            </a:pPr>
            <a:r>
              <a:rPr lang="en-US" sz="2000" dirty="0">
                <a:solidFill>
                  <a:schemeClr val="bg1"/>
                </a:solidFill>
              </a:rPr>
              <a:t>that is a loose object regardless of packaging, weight, or thickness</a:t>
            </a:r>
          </a:p>
          <a:p>
            <a:pPr marL="1200150" lvl="2" indent="-285750">
              <a:buFont typeface="Arial" panose="020B0604020202020204" pitchFamily="34" charset="0"/>
              <a:buChar char="•"/>
            </a:pPr>
            <a:endParaRPr lang="en-US" sz="2000" dirty="0">
              <a:solidFill>
                <a:schemeClr val="bg1"/>
              </a:solidFill>
            </a:endParaRPr>
          </a:p>
          <a:p>
            <a:pPr marL="1200150" lvl="2" indent="-285750">
              <a:buFont typeface="Arial" panose="020B0604020202020204" pitchFamily="34" charset="0"/>
              <a:buChar char="•"/>
            </a:pPr>
            <a:r>
              <a:rPr lang="en-US" sz="2000" dirty="0">
                <a:solidFill>
                  <a:schemeClr val="bg1"/>
                </a:solidFill>
              </a:rPr>
              <a:t>shipped Flat Rate, Priority Mail, or boxes</a:t>
            </a:r>
          </a:p>
          <a:p>
            <a:pPr marL="1200150" lvl="2" indent="-285750">
              <a:buFont typeface="Arial" panose="020B0604020202020204" pitchFamily="34" charset="0"/>
              <a:buChar char="•"/>
            </a:pPr>
            <a:endParaRPr lang="en-US" sz="2000" dirty="0">
              <a:solidFill>
                <a:schemeClr val="bg1"/>
              </a:solidFill>
            </a:endParaRPr>
          </a:p>
          <a:p>
            <a:pPr marL="1200150" lvl="2" indent="-285750">
              <a:buFont typeface="Arial" panose="020B0604020202020204" pitchFamily="34" charset="0"/>
              <a:buChar char="•"/>
            </a:pPr>
            <a:r>
              <a:rPr lang="en-US" sz="2000" dirty="0">
                <a:solidFill>
                  <a:schemeClr val="bg1"/>
                </a:solidFill>
              </a:rPr>
              <a:t>for which you would like a tracking number provided</a:t>
            </a:r>
          </a:p>
          <a:p>
            <a:pPr marL="1200150" lvl="2" indent="-285750">
              <a:buFont typeface="Arial" panose="020B0604020202020204" pitchFamily="34" charset="0"/>
              <a:buChar char="•"/>
            </a:pPr>
            <a:endParaRPr lang="en-US" sz="2000" dirty="0">
              <a:solidFill>
                <a:schemeClr val="bg1"/>
              </a:solidFill>
            </a:endParaRPr>
          </a:p>
          <a:p>
            <a:pPr marL="1200150" lvl="2" indent="-285750">
              <a:buFont typeface="Arial" panose="020B0604020202020204" pitchFamily="34" charset="0"/>
              <a:buChar char="•"/>
            </a:pPr>
            <a:r>
              <a:rPr lang="en-US" sz="2000" dirty="0">
                <a:solidFill>
                  <a:schemeClr val="bg1"/>
                </a:solidFill>
              </a:rPr>
              <a:t>that you would have used the USPS Label (400) to ship</a:t>
            </a:r>
          </a:p>
        </p:txBody>
      </p:sp>
    </p:spTree>
    <p:extLst>
      <p:ext uri="{BB962C8B-B14F-4D97-AF65-F5344CB8AC3E}">
        <p14:creationId xmlns:p14="http://schemas.microsoft.com/office/powerpoint/2010/main" val="99991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70314" y="413691"/>
            <a:ext cx="1719221" cy="1725318"/>
          </a:xfrm>
          <a:prstGeom prst="rect">
            <a:avLst/>
          </a:prstGeom>
        </p:spPr>
      </p:pic>
      <p:sp>
        <p:nvSpPr>
          <p:cNvPr id="3" name="TextBox 2"/>
          <p:cNvSpPr txBox="1"/>
          <p:nvPr/>
        </p:nvSpPr>
        <p:spPr>
          <a:xfrm>
            <a:off x="521514" y="413691"/>
            <a:ext cx="9448800" cy="5786199"/>
          </a:xfrm>
          <a:prstGeom prst="rect">
            <a:avLst/>
          </a:prstGeom>
          <a:noFill/>
        </p:spPr>
        <p:txBody>
          <a:bodyPr wrap="square" rtlCol="0">
            <a:spAutoFit/>
          </a:bodyPr>
          <a:lstStyle/>
          <a:p>
            <a:r>
              <a:rPr lang="en-US" sz="2800" b="1" dirty="0">
                <a:solidFill>
                  <a:schemeClr val="bg1"/>
                </a:solidFill>
              </a:rPr>
              <a:t>What should I remember when signing up?</a:t>
            </a:r>
          </a:p>
          <a:p>
            <a:pPr marL="742950" lvl="1" indent="-285750">
              <a:buFont typeface="Arial" panose="020B0604020202020204" pitchFamily="34" charset="0"/>
              <a:buChar char="•"/>
            </a:pPr>
            <a:endParaRPr lang="en-US" sz="2400" dirty="0">
              <a:solidFill>
                <a:schemeClr val="bg1"/>
              </a:solidFill>
            </a:endParaRPr>
          </a:p>
          <a:p>
            <a:pPr marL="800100" lvl="1" indent="-342900">
              <a:buFont typeface="Arial" panose="020B0604020202020204" pitchFamily="34" charset="0"/>
              <a:buChar char="•"/>
            </a:pPr>
            <a:r>
              <a:rPr lang="en-US" sz="2000" dirty="0">
                <a:solidFill>
                  <a:schemeClr val="bg1"/>
                </a:solidFill>
              </a:rPr>
              <a:t>To fill out all areas completely, such as name, address, city, state, zip, Cost Center, and organizational ID</a:t>
            </a:r>
          </a:p>
          <a:p>
            <a:pPr marL="742950" lvl="1" indent="-285750">
              <a:buFont typeface="Arial" panose="020B0604020202020204" pitchFamily="34" charset="0"/>
              <a:buChar char="•"/>
            </a:pP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Your address should be your room number and building name if on campus</a:t>
            </a:r>
          </a:p>
          <a:p>
            <a:pPr marL="742950" lvl="1" indent="-285750">
              <a:buFont typeface="Arial" panose="020B0604020202020204" pitchFamily="34" charset="0"/>
              <a:buChar char="•"/>
            </a:pP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Your Cost Center is your Banner COA and fund number with no spaces or dashes (ex. 1251000, seven digits all together) or your bursar number with no spaces or dashes (ex. 12345678, eight digits all together)</a:t>
            </a:r>
          </a:p>
          <a:p>
            <a:pPr marL="742950" lvl="1" indent="-285750">
              <a:buFont typeface="Arial" panose="020B0604020202020204" pitchFamily="34" charset="0"/>
              <a:buChar char="•"/>
            </a:pP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Your organizational ID will always be 100245</a:t>
            </a:r>
          </a:p>
          <a:p>
            <a:pPr marL="742950" lvl="1" indent="-285750">
              <a:buFont typeface="Arial" panose="020B0604020202020204" pitchFamily="34" charset="0"/>
              <a:buChar char="•"/>
            </a:pP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You may edit these pieces of information as you need to in order to use different banner funds or bursar numbers by clicking on the Update Profile link after signing in to endicia.com/</a:t>
            </a:r>
            <a:r>
              <a:rPr lang="en-US" sz="2000" dirty="0" err="1">
                <a:solidFill>
                  <a:schemeClr val="bg1"/>
                </a:solidFill>
              </a:rPr>
              <a:t>shipticket</a:t>
            </a:r>
            <a:r>
              <a:rPr lang="en-US" sz="2000" dirty="0">
                <a:solidFill>
                  <a:schemeClr val="bg1"/>
                </a:solidFill>
              </a:rPr>
              <a:t> (located above the Recipient Information fields)  </a:t>
            </a:r>
          </a:p>
          <a:p>
            <a:endParaRPr lang="en-US" dirty="0">
              <a:solidFill>
                <a:schemeClr val="bg1"/>
              </a:solidFill>
            </a:endParaRPr>
          </a:p>
        </p:txBody>
      </p:sp>
    </p:spTree>
    <p:extLst>
      <p:ext uri="{BB962C8B-B14F-4D97-AF65-F5344CB8AC3E}">
        <p14:creationId xmlns:p14="http://schemas.microsoft.com/office/powerpoint/2010/main" val="99959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1264" y="461316"/>
            <a:ext cx="1719221" cy="1725318"/>
          </a:xfrm>
          <a:prstGeom prst="rect">
            <a:avLst/>
          </a:prstGeom>
        </p:spPr>
      </p:pic>
      <p:sp>
        <p:nvSpPr>
          <p:cNvPr id="3" name="TextBox 2"/>
          <p:cNvSpPr txBox="1"/>
          <p:nvPr/>
        </p:nvSpPr>
        <p:spPr>
          <a:xfrm>
            <a:off x="171450" y="461316"/>
            <a:ext cx="9779814" cy="5693866"/>
          </a:xfrm>
          <a:prstGeom prst="rect">
            <a:avLst/>
          </a:prstGeom>
          <a:noFill/>
        </p:spPr>
        <p:txBody>
          <a:bodyPr wrap="square" rtlCol="0">
            <a:spAutoFit/>
          </a:bodyPr>
          <a:lstStyle/>
          <a:p>
            <a:r>
              <a:rPr lang="en-US" sz="2800" b="1" dirty="0">
                <a:solidFill>
                  <a:schemeClr val="bg1"/>
                </a:solidFill>
              </a:rPr>
              <a:t>What should I remember when creating shipping labels?</a:t>
            </a:r>
          </a:p>
          <a:p>
            <a:pPr marL="742950" lvl="1" indent="-285750">
              <a:buFont typeface="Arial" panose="020B0604020202020204" pitchFamily="34" charset="0"/>
              <a:buChar char="•"/>
            </a:pPr>
            <a:endParaRPr lang="en-US" dirty="0">
              <a:solidFill>
                <a:schemeClr val="bg1"/>
              </a:solidFill>
            </a:endParaRPr>
          </a:p>
          <a:p>
            <a:pPr marL="742950" lvl="1" indent="-285750">
              <a:buFont typeface="Arial" panose="020B0604020202020204" pitchFamily="34" charset="0"/>
              <a:buChar char="•"/>
            </a:pP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Enter </a:t>
            </a:r>
            <a:r>
              <a:rPr lang="en-US" sz="2000" b="1" dirty="0">
                <a:solidFill>
                  <a:srgbClr val="FF6600"/>
                </a:solidFill>
              </a:rPr>
              <a:t>your</a:t>
            </a:r>
            <a:r>
              <a:rPr lang="en-US" sz="2000" dirty="0">
                <a:solidFill>
                  <a:schemeClr val="bg1"/>
                </a:solidFill>
              </a:rPr>
              <a:t> email address into the recipient’s email address field to receive the tracking number and delivery notifications</a:t>
            </a:r>
          </a:p>
          <a:p>
            <a:pPr marL="742950" lvl="1" indent="-285750">
              <a:buFont typeface="Arial" panose="020B0604020202020204" pitchFamily="34" charset="0"/>
              <a:buChar char="•"/>
            </a:pP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You do not have to enter a phone number for the recipient or click on the verify address button on the Recipient’s Information field</a:t>
            </a:r>
          </a:p>
          <a:p>
            <a:pPr marL="742950" lvl="1" indent="-285750">
              <a:buFont typeface="Arial" panose="020B0604020202020204" pitchFamily="34" charset="0"/>
              <a:buChar char="•"/>
            </a:pPr>
            <a:endParaRPr lang="en-US" sz="2000" dirty="0">
              <a:solidFill>
                <a:schemeClr val="bg1"/>
              </a:solidFill>
            </a:endParaRPr>
          </a:p>
          <a:p>
            <a:pPr marL="742950" lvl="1" indent="-285750">
              <a:buFont typeface="Arial" panose="020B0604020202020204" pitchFamily="34" charset="0"/>
              <a:buChar char="•"/>
            </a:pPr>
            <a:r>
              <a:rPr lang="en-US" sz="2000" dirty="0">
                <a:solidFill>
                  <a:schemeClr val="bg1"/>
                </a:solidFill>
              </a:rPr>
              <a:t>Creating shipping tickets allows you to save the ship ticket PDF for your records.  Shippers are expected to maintain their records for financial and operational reasons.  Having these records will make requests to UMS for additional information possible.  UMS will not be shipping tracking information through campus mail to departments after the grace period is over.  However, through </a:t>
            </a:r>
            <a:r>
              <a:rPr lang="en-US" sz="2000" dirty="0" err="1">
                <a:solidFill>
                  <a:schemeClr val="bg1"/>
                </a:solidFill>
              </a:rPr>
              <a:t>Endicia’s</a:t>
            </a:r>
            <a:r>
              <a:rPr lang="en-US" sz="2000" dirty="0">
                <a:solidFill>
                  <a:schemeClr val="bg1"/>
                </a:solidFill>
              </a:rPr>
              <a:t> Ship Tickets program, tracking information will be e-mailed to the e-mail address provided in the Recipient’s Information during creating the ship ticket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03997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17939" y="432741"/>
            <a:ext cx="1719221" cy="1725318"/>
          </a:xfrm>
          <a:prstGeom prst="rect">
            <a:avLst/>
          </a:prstGeom>
        </p:spPr>
      </p:pic>
      <p:sp>
        <p:nvSpPr>
          <p:cNvPr id="4" name="TextBox 3"/>
          <p:cNvSpPr txBox="1"/>
          <p:nvPr/>
        </p:nvSpPr>
        <p:spPr>
          <a:xfrm>
            <a:off x="438150" y="432741"/>
            <a:ext cx="8915400" cy="6001643"/>
          </a:xfrm>
          <a:prstGeom prst="rect">
            <a:avLst/>
          </a:prstGeom>
          <a:noFill/>
        </p:spPr>
        <p:txBody>
          <a:bodyPr wrap="square" rtlCol="0">
            <a:spAutoFit/>
          </a:bodyPr>
          <a:lstStyle/>
          <a:p>
            <a:pPr lvl="0"/>
            <a:r>
              <a:rPr lang="en-US" sz="2800" b="1" dirty="0">
                <a:solidFill>
                  <a:prstClr val="black"/>
                </a:solidFill>
              </a:rPr>
              <a:t>How long of a grace period am I going to have before I need to sign up for </a:t>
            </a:r>
            <a:r>
              <a:rPr lang="en-US" sz="2800" b="1" dirty="0" err="1">
                <a:solidFill>
                  <a:prstClr val="black"/>
                </a:solidFill>
              </a:rPr>
              <a:t>Endicia</a:t>
            </a:r>
            <a:r>
              <a:rPr lang="en-US" sz="2800" b="1" dirty="0">
                <a:solidFill>
                  <a:prstClr val="black"/>
                </a:solidFill>
              </a:rPr>
              <a:t> Ship Tickets/comply with USPS regulations?</a:t>
            </a:r>
          </a:p>
          <a:p>
            <a:pPr marL="800100" lvl="1" indent="-342900">
              <a:buFont typeface="Arial" panose="020B0604020202020204" pitchFamily="34" charset="0"/>
              <a:buChar char="•"/>
            </a:pPr>
            <a:endParaRPr lang="en-US" sz="2000" b="1" dirty="0">
              <a:solidFill>
                <a:prstClr val="black"/>
              </a:solidFill>
            </a:endParaRPr>
          </a:p>
          <a:p>
            <a:pPr marL="800100" lvl="1" indent="-342900">
              <a:buFont typeface="Arial" panose="020B0604020202020204" pitchFamily="34" charset="0"/>
              <a:buChar char="•"/>
            </a:pPr>
            <a:r>
              <a:rPr lang="en-US" sz="2000" dirty="0">
                <a:solidFill>
                  <a:prstClr val="black"/>
                </a:solidFill>
              </a:rPr>
              <a:t>Until March 1, 2017</a:t>
            </a:r>
          </a:p>
          <a:p>
            <a:pPr marL="800100" lvl="1" indent="-342900">
              <a:buFont typeface="Arial" panose="020B0604020202020204" pitchFamily="34" charset="0"/>
              <a:buChar char="•"/>
            </a:pPr>
            <a:endParaRPr lang="en-US" sz="2000" dirty="0">
              <a:solidFill>
                <a:prstClr val="black"/>
              </a:solidFill>
            </a:endParaRPr>
          </a:p>
          <a:p>
            <a:pPr marL="800100" lvl="1" indent="-342900">
              <a:buFont typeface="Arial" panose="020B0604020202020204" pitchFamily="34" charset="0"/>
              <a:buChar char="•"/>
            </a:pPr>
            <a:r>
              <a:rPr lang="en-US" sz="2000" dirty="0">
                <a:solidFill>
                  <a:prstClr val="black"/>
                </a:solidFill>
              </a:rPr>
              <a:t>But you may start before then if you would like</a:t>
            </a:r>
          </a:p>
          <a:p>
            <a:pPr marL="800100" lvl="1" indent="-342900">
              <a:buFont typeface="Arial" panose="020B0604020202020204" pitchFamily="34" charset="0"/>
              <a:buChar char="•"/>
            </a:pPr>
            <a:endParaRPr lang="en-US" sz="2000" dirty="0">
              <a:solidFill>
                <a:prstClr val="black"/>
              </a:solidFill>
            </a:endParaRPr>
          </a:p>
          <a:p>
            <a:pPr marL="800100" lvl="1" indent="-342900">
              <a:buFont typeface="Arial" panose="020B0604020202020204" pitchFamily="34" charset="0"/>
              <a:buChar char="•"/>
            </a:pPr>
            <a:r>
              <a:rPr lang="en-US" sz="2000" dirty="0">
                <a:solidFill>
                  <a:prstClr val="black"/>
                </a:solidFill>
              </a:rPr>
              <a:t>After March 1, 2017, items sent to UMS to be shipped through the USPS that are required to have Ship Tickets will be processed through </a:t>
            </a:r>
            <a:r>
              <a:rPr lang="en-US" sz="2000" dirty="0" err="1">
                <a:solidFill>
                  <a:prstClr val="black"/>
                </a:solidFill>
              </a:rPr>
              <a:t>Endicia’s</a:t>
            </a:r>
            <a:r>
              <a:rPr lang="en-US" sz="2000" dirty="0">
                <a:solidFill>
                  <a:prstClr val="black"/>
                </a:solidFill>
              </a:rPr>
              <a:t> Ship Ticket program by UMS and the shipper’s fund will be charged the $0.20 penalty and the difference of the shipping rates (for labor), and no tracking number will be able to be provided to the Department.</a:t>
            </a:r>
          </a:p>
          <a:p>
            <a:pPr marL="800100" lvl="1" indent="-342900">
              <a:buFont typeface="Arial" panose="020B0604020202020204" pitchFamily="34" charset="0"/>
              <a:buChar char="•"/>
            </a:pPr>
            <a:endParaRPr lang="en-US" sz="2000" dirty="0">
              <a:solidFill>
                <a:prstClr val="black"/>
              </a:solidFill>
            </a:endParaRPr>
          </a:p>
          <a:p>
            <a:pPr marL="800100" lvl="1" indent="-342900">
              <a:buFont typeface="Arial" panose="020B0604020202020204" pitchFamily="34" charset="0"/>
              <a:buChar char="•"/>
            </a:pPr>
            <a:r>
              <a:rPr lang="en-US" sz="2000" dirty="0">
                <a:solidFill>
                  <a:prstClr val="black"/>
                </a:solidFill>
              </a:rPr>
              <a:t>Even if your department is not complying, UMS will comply in order to keep shipping rates lower for the University.  Volume plays a part in qualifying for lower shipping rates. </a:t>
            </a:r>
          </a:p>
        </p:txBody>
      </p:sp>
    </p:spTree>
    <p:extLst>
      <p:ext uri="{BB962C8B-B14F-4D97-AF65-F5344CB8AC3E}">
        <p14:creationId xmlns:p14="http://schemas.microsoft.com/office/powerpoint/2010/main" val="257250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46489" y="442266"/>
            <a:ext cx="1719221" cy="17253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87" y="1162050"/>
            <a:ext cx="4486275" cy="5086350"/>
          </a:xfrm>
          <a:prstGeom prst="rect">
            <a:avLst/>
          </a:prstGeom>
        </p:spPr>
      </p:pic>
    </p:spTree>
    <p:extLst>
      <p:ext uri="{BB962C8B-B14F-4D97-AF65-F5344CB8AC3E}">
        <p14:creationId xmlns:p14="http://schemas.microsoft.com/office/powerpoint/2010/main" val="404383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5859">
              <a:srgbClr val="E05912"/>
            </a:gs>
            <a:gs pos="83000">
              <a:schemeClr val="bg2">
                <a:shade val="100000"/>
                <a:hueMod val="100000"/>
                <a:satMod val="110000"/>
                <a:lumMod val="130000"/>
              </a:schemeClr>
            </a:gs>
          </a:gsLst>
          <a:lin ang="252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41714" y="432741"/>
            <a:ext cx="1719221" cy="1725318"/>
          </a:xfrm>
          <a:prstGeom prst="rect">
            <a:avLst/>
          </a:prstGeom>
        </p:spPr>
      </p:pic>
      <p:sp>
        <p:nvSpPr>
          <p:cNvPr id="3" name="TextBox 2"/>
          <p:cNvSpPr txBox="1"/>
          <p:nvPr/>
        </p:nvSpPr>
        <p:spPr>
          <a:xfrm>
            <a:off x="704850" y="295276"/>
            <a:ext cx="8705850" cy="6186309"/>
          </a:xfrm>
          <a:prstGeom prst="rect">
            <a:avLst/>
          </a:prstGeom>
          <a:noFill/>
        </p:spPr>
        <p:txBody>
          <a:bodyPr wrap="square" rtlCol="0">
            <a:spAutoFit/>
          </a:bodyPr>
          <a:lstStyle/>
          <a:p>
            <a:r>
              <a:rPr lang="en-US" sz="3600" dirty="0"/>
              <a:t>Thank you for your participation in this program as we endeavor to make shipping easier, faster, cheaper, compliant, and more efficient.  </a:t>
            </a:r>
          </a:p>
          <a:p>
            <a:endParaRPr lang="en-US" sz="3600" dirty="0"/>
          </a:p>
          <a:p>
            <a:r>
              <a:rPr lang="en-US" sz="3600" dirty="0"/>
              <a:t>Updates are available at http://ums.okstate.edu</a:t>
            </a:r>
          </a:p>
          <a:p>
            <a:endParaRPr lang="en-US" sz="3600" dirty="0"/>
          </a:p>
          <a:p>
            <a:r>
              <a:rPr lang="en-US" sz="3600" dirty="0"/>
              <a:t>Please call 405-744-5385 or send </a:t>
            </a:r>
            <a:r>
              <a:rPr lang="en-US" sz="3600"/>
              <a:t>an      e-mail </a:t>
            </a:r>
            <a:r>
              <a:rPr lang="en-US" sz="3600" dirty="0"/>
              <a:t>to UMS at UMS@okstate.edu for additional assistance and support.</a:t>
            </a:r>
          </a:p>
        </p:txBody>
      </p:sp>
    </p:spTree>
    <p:extLst>
      <p:ext uri="{BB962C8B-B14F-4D97-AF65-F5344CB8AC3E}">
        <p14:creationId xmlns:p14="http://schemas.microsoft.com/office/powerpoint/2010/main" val="84242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26" y="753227"/>
            <a:ext cx="9801224" cy="1080938"/>
          </a:xfrm>
        </p:spPr>
        <p:txBody>
          <a:bodyPr/>
          <a:lstStyle/>
          <a:p>
            <a:r>
              <a:rPr lang="en-US" dirty="0"/>
              <a:t>The IM®pb or Intelligent Mail Package Barcode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5668" y="2153307"/>
            <a:ext cx="3049889" cy="4540614"/>
          </a:xfr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3"/>
          <a:stretch>
            <a:fillRect/>
          </a:stretch>
        </p:blipFill>
        <p:spPr>
          <a:xfrm>
            <a:off x="10103664" y="434086"/>
            <a:ext cx="1719221" cy="1719221"/>
          </a:xfrm>
          <a:prstGeom prst="rect">
            <a:avLst/>
          </a:prstGeom>
        </p:spPr>
      </p:pic>
      <p:sp>
        <p:nvSpPr>
          <p:cNvPr id="10" name="TextBox 9"/>
          <p:cNvSpPr txBox="1"/>
          <p:nvPr/>
        </p:nvSpPr>
        <p:spPr>
          <a:xfrm>
            <a:off x="306822" y="2185154"/>
            <a:ext cx="6215779" cy="3139321"/>
          </a:xfrm>
          <a:prstGeom prst="rect">
            <a:avLst/>
          </a:prstGeom>
          <a:noFill/>
        </p:spPr>
        <p:txBody>
          <a:bodyPr wrap="square" rtlCol="0">
            <a:spAutoFit/>
          </a:bodyPr>
          <a:lstStyle/>
          <a:p>
            <a:r>
              <a:rPr lang="en-US" dirty="0">
                <a:solidFill>
                  <a:schemeClr val="bg1"/>
                </a:solidFill>
              </a:rPr>
              <a:t>Beginning January, 22, 2017, the United States Postal Services, or USPS, implemented new regulations requiring the USPS Intelligent Mail® Package Barcode (IM®pb), seen here at right, when shipping:</a:t>
            </a:r>
          </a:p>
          <a:p>
            <a:r>
              <a:rPr lang="en-US" dirty="0">
                <a:solidFill>
                  <a:schemeClr val="bg1"/>
                </a:solidFill>
              </a:rPr>
              <a:t> </a:t>
            </a:r>
          </a:p>
          <a:p>
            <a:pPr marL="285750" indent="-285750">
              <a:buFont typeface="Arial" panose="020B0604020202020204" pitchFamily="34" charset="0"/>
              <a:buChar char="•"/>
            </a:pPr>
            <a:r>
              <a:rPr lang="en-US" dirty="0">
                <a:solidFill>
                  <a:schemeClr val="bg1"/>
                </a:solidFill>
              </a:rPr>
              <a:t>parcels, Flat Rate/Priority Mail</a:t>
            </a:r>
          </a:p>
          <a:p>
            <a:pPr marL="285750" indent="-285750">
              <a:buFont typeface="Arial" panose="020B0604020202020204" pitchFamily="34" charset="0"/>
              <a:buChar char="•"/>
            </a:pPr>
            <a:r>
              <a:rPr lang="en-US" dirty="0">
                <a:solidFill>
                  <a:schemeClr val="bg1"/>
                </a:solidFill>
              </a:rPr>
              <a:t>anything weighing more than 13 ounces, or </a:t>
            </a:r>
          </a:p>
          <a:p>
            <a:pPr marL="285750" indent="-285750">
              <a:buFont typeface="Arial" panose="020B0604020202020204" pitchFamily="34" charset="0"/>
              <a:buChar char="•"/>
            </a:pPr>
            <a:r>
              <a:rPr lang="en-US" dirty="0">
                <a:solidFill>
                  <a:schemeClr val="bg1"/>
                </a:solidFill>
              </a:rPr>
              <a:t>anything measuring over ¾” thickness, regardless of packaging</a:t>
            </a:r>
          </a:p>
          <a:p>
            <a:pPr marL="285750" indent="-285750">
              <a:buFont typeface="Arial" panose="020B0604020202020204" pitchFamily="34" charset="0"/>
              <a:buChar char="•"/>
            </a:pPr>
            <a:r>
              <a:rPr lang="en-US" dirty="0">
                <a:solidFill>
                  <a:schemeClr val="bg1"/>
                </a:solidFill>
              </a:rPr>
              <a:t>any shipment with loose objects (i.e. keys, thumb drives, etc.) regardless of packaging</a:t>
            </a:r>
          </a:p>
        </p:txBody>
      </p:sp>
      <p:sp>
        <p:nvSpPr>
          <p:cNvPr id="11" name="TextBox 10"/>
          <p:cNvSpPr txBox="1"/>
          <p:nvPr/>
        </p:nvSpPr>
        <p:spPr>
          <a:xfrm>
            <a:off x="361950" y="5324475"/>
            <a:ext cx="6105524" cy="1292662"/>
          </a:xfrm>
          <a:prstGeom prst="rect">
            <a:avLst/>
          </a:prstGeom>
          <a:noFill/>
        </p:spPr>
        <p:txBody>
          <a:bodyPr wrap="square" rtlCol="0">
            <a:spAutoFit/>
          </a:bodyPr>
          <a:lstStyle/>
          <a:p>
            <a:r>
              <a:rPr lang="en-US" sz="2400" b="1" u="sng" dirty="0">
                <a:solidFill>
                  <a:srgbClr val="FF6600"/>
                </a:solidFill>
              </a:rPr>
              <a:t>This only applies to USPS shipments.</a:t>
            </a:r>
            <a:r>
              <a:rPr lang="en-US" sz="2400" dirty="0">
                <a:solidFill>
                  <a:srgbClr val="FF6600"/>
                </a:solidFill>
              </a:rPr>
              <a:t>  </a:t>
            </a:r>
          </a:p>
          <a:p>
            <a:endParaRPr lang="en-US" dirty="0">
              <a:solidFill>
                <a:srgbClr val="FF6600"/>
              </a:solidFill>
            </a:endParaRPr>
          </a:p>
          <a:p>
            <a:r>
              <a:rPr lang="en-US" dirty="0">
                <a:solidFill>
                  <a:schemeClr val="bg1"/>
                </a:solidFill>
              </a:rPr>
              <a:t>Please continue to process your </a:t>
            </a:r>
            <a:r>
              <a:rPr lang="en-US" dirty="0">
                <a:solidFill>
                  <a:srgbClr val="FF6600"/>
                </a:solidFill>
              </a:rPr>
              <a:t>UPS</a:t>
            </a:r>
            <a:r>
              <a:rPr lang="en-US" dirty="0">
                <a:solidFill>
                  <a:schemeClr val="bg1"/>
                </a:solidFill>
              </a:rPr>
              <a:t>, </a:t>
            </a:r>
            <a:r>
              <a:rPr lang="en-US" dirty="0">
                <a:solidFill>
                  <a:srgbClr val="FF6600"/>
                </a:solidFill>
              </a:rPr>
              <a:t>FedEx</a:t>
            </a:r>
            <a:r>
              <a:rPr lang="en-US" dirty="0">
                <a:solidFill>
                  <a:schemeClr val="bg1"/>
                </a:solidFill>
              </a:rPr>
              <a:t>, and </a:t>
            </a:r>
            <a:r>
              <a:rPr lang="en-US" dirty="0">
                <a:solidFill>
                  <a:srgbClr val="FF6600"/>
                </a:solidFill>
              </a:rPr>
              <a:t>DHL</a:t>
            </a:r>
            <a:r>
              <a:rPr lang="en-US" dirty="0">
                <a:solidFill>
                  <a:schemeClr val="bg1"/>
                </a:solidFill>
              </a:rPr>
              <a:t> shipments in the same manner as the 2016 Fall semester.</a:t>
            </a:r>
          </a:p>
        </p:txBody>
      </p:sp>
    </p:spTree>
    <p:extLst>
      <p:ext uri="{BB962C8B-B14F-4D97-AF65-F5344CB8AC3E}">
        <p14:creationId xmlns:p14="http://schemas.microsoft.com/office/powerpoint/2010/main" val="85101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753227"/>
            <a:ext cx="9613861" cy="1080938"/>
          </a:xfrm>
        </p:spPr>
        <p:txBody>
          <a:bodyPr/>
          <a:lstStyle/>
          <a:p>
            <a:r>
              <a:rPr lang="en-US" dirty="0"/>
              <a:t>UMS no longer uses the USPS Label (400)</a:t>
            </a:r>
          </a:p>
        </p:txBody>
      </p:sp>
      <p:sp>
        <p:nvSpPr>
          <p:cNvPr id="3" name="Content Placeholder 2"/>
          <p:cNvSpPr>
            <a:spLocks noGrp="1"/>
          </p:cNvSpPr>
          <p:nvPr>
            <p:ph idx="1"/>
          </p:nvPr>
        </p:nvSpPr>
        <p:spPr>
          <a:xfrm>
            <a:off x="219074" y="2159173"/>
            <a:ext cx="7743826" cy="4527377"/>
          </a:xfrm>
        </p:spPr>
        <p:txBody>
          <a:bodyPr>
            <a:normAutofit fontScale="92500" lnSpcReduction="20000"/>
          </a:bodyPr>
          <a:lstStyle/>
          <a:p>
            <a:pPr marL="0" indent="0">
              <a:buNone/>
            </a:pPr>
            <a:r>
              <a:rPr lang="en-US" dirty="0">
                <a:solidFill>
                  <a:schemeClr val="bg1"/>
                </a:solidFill>
              </a:rPr>
              <a:t>The USPS Label (400), as seen to the right, will no longer be used for shipping through UMS because it does not include the USPS Intelligent Mail® Package Barcode or IM®pb that is now required.</a:t>
            </a:r>
          </a:p>
          <a:p>
            <a:pPr marL="0" indent="0">
              <a:buNone/>
            </a:pPr>
            <a:endParaRPr lang="en-US" dirty="0">
              <a:solidFill>
                <a:schemeClr val="bg1"/>
              </a:solidFill>
            </a:endParaRPr>
          </a:p>
          <a:p>
            <a:pPr marL="0" indent="0">
              <a:buNone/>
            </a:pPr>
            <a:r>
              <a:rPr lang="en-US" b="1" dirty="0">
                <a:solidFill>
                  <a:srgbClr val="FF6600"/>
                </a:solidFill>
              </a:rPr>
              <a:t>Use of this label will result in a $0.20 penalty as well as a higher shipping rate.</a:t>
            </a:r>
          </a:p>
          <a:p>
            <a:pPr marL="0" indent="0">
              <a:buNone/>
            </a:pPr>
            <a:endParaRPr lang="en-US" dirty="0">
              <a:solidFill>
                <a:schemeClr val="bg1"/>
              </a:solidFill>
            </a:endParaRPr>
          </a:p>
          <a:p>
            <a:pPr marL="0" indent="0">
              <a:buNone/>
            </a:pPr>
            <a:r>
              <a:rPr lang="en-US" b="1" dirty="0">
                <a:solidFill>
                  <a:schemeClr val="bg1"/>
                </a:solidFill>
              </a:rPr>
              <a:t>Any parcels required to have an </a:t>
            </a:r>
            <a:r>
              <a:rPr lang="en-US" b="1" dirty="0" err="1">
                <a:solidFill>
                  <a:schemeClr val="bg1"/>
                </a:solidFill>
              </a:rPr>
              <a:t>IM®pb</a:t>
            </a:r>
            <a:r>
              <a:rPr lang="en-US" b="1" dirty="0">
                <a:solidFill>
                  <a:schemeClr val="bg1"/>
                </a:solidFill>
              </a:rPr>
              <a:t> label, will be shipped with one created by our staff to keep us within our volume range for lower shipping rates, with the penalty and shipping cost difference assessed to the shipper’s account number to pay for labor and you will not receive a tracking number.</a:t>
            </a:r>
            <a:r>
              <a:rPr lang="en-US" dirty="0">
                <a:solidFill>
                  <a:schemeClr val="bg1"/>
                </a:solidFill>
              </a:rPr>
              <a:t>  </a:t>
            </a:r>
            <a:r>
              <a:rPr lang="en-US" b="1" dirty="0">
                <a:solidFill>
                  <a:srgbClr val="FF6600"/>
                </a:solidFill>
              </a:rPr>
              <a:t>The only way to receive a tracking number through the USPS is by creating a ship ticket with </a:t>
            </a:r>
            <a:r>
              <a:rPr lang="en-US" b="1" dirty="0" err="1">
                <a:solidFill>
                  <a:srgbClr val="FF6600"/>
                </a:solidFill>
              </a:rPr>
              <a:t>Endicia</a:t>
            </a:r>
            <a:r>
              <a:rPr lang="en-US" b="1" dirty="0">
                <a:solidFill>
                  <a:srgbClr val="FF6600"/>
                </a:solidFill>
              </a:rPr>
              <a:t>.</a:t>
            </a:r>
          </a:p>
        </p:txBody>
      </p:sp>
      <p:pic>
        <p:nvPicPr>
          <p:cNvPr id="5" name="Picture 4"/>
          <p:cNvPicPr>
            <a:picLocks noChangeAspect="1"/>
          </p:cNvPicPr>
          <p:nvPr/>
        </p:nvPicPr>
        <p:blipFill>
          <a:blip r:embed="rId2"/>
          <a:stretch>
            <a:fillRect/>
          </a:stretch>
        </p:blipFill>
        <p:spPr>
          <a:xfrm>
            <a:off x="10113189" y="434085"/>
            <a:ext cx="1719221" cy="171922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183" y="3161397"/>
            <a:ext cx="3664227" cy="25250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399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Endicia.com Provides a Solution:</a:t>
            </a:r>
          </a:p>
        </p:txBody>
      </p:sp>
      <p:sp>
        <p:nvSpPr>
          <p:cNvPr id="3" name="Content Placeholder 2"/>
          <p:cNvSpPr>
            <a:spLocks noGrp="1"/>
          </p:cNvSpPr>
          <p:nvPr>
            <p:ph idx="1"/>
          </p:nvPr>
        </p:nvSpPr>
        <p:spPr>
          <a:xfrm>
            <a:off x="680321" y="2403548"/>
            <a:ext cx="9613861" cy="3599316"/>
          </a:xfrm>
        </p:spPr>
        <p:txBody>
          <a:bodyPr>
            <a:normAutofit lnSpcReduction="10000"/>
          </a:bodyPr>
          <a:lstStyle/>
          <a:p>
            <a:r>
              <a:rPr lang="en-US" dirty="0" err="1">
                <a:solidFill>
                  <a:srgbClr val="333333"/>
                </a:solidFill>
                <a:latin typeface="Arial" panose="020B0604020202020204" pitchFamily="34" charset="0"/>
              </a:rPr>
              <a:t>Endicia</a:t>
            </a:r>
            <a:r>
              <a:rPr lang="en-US" dirty="0">
                <a:solidFill>
                  <a:srgbClr val="333333"/>
                </a:solidFill>
                <a:latin typeface="Arial" panose="020B0604020202020204" pitchFamily="34" charset="0"/>
              </a:rPr>
              <a:t> is the electronic software solution that makes shipping with the United States Postal Service easier, cheaper, faster, and more efficient while complying with new </a:t>
            </a:r>
            <a:r>
              <a:rPr lang="en-US" dirty="0">
                <a:solidFill>
                  <a:srgbClr val="FF6600"/>
                </a:solidFill>
                <a:latin typeface="Arial" panose="020B0604020202020204" pitchFamily="34" charset="0"/>
              </a:rPr>
              <a:t>USPS Intelligent Mail</a:t>
            </a:r>
            <a:r>
              <a:rPr lang="en-US" baseline="30000" dirty="0">
                <a:solidFill>
                  <a:srgbClr val="FF6600"/>
                </a:solidFill>
                <a:latin typeface="Arial" panose="020B0604020202020204" pitchFamily="34" charset="0"/>
              </a:rPr>
              <a:t>®</a:t>
            </a:r>
            <a:r>
              <a:rPr lang="en-US" dirty="0">
                <a:solidFill>
                  <a:srgbClr val="FF6600"/>
                </a:solidFill>
                <a:latin typeface="Arial" panose="020B0604020202020204" pitchFamily="34" charset="0"/>
              </a:rPr>
              <a:t> Package Barcode (IM</a:t>
            </a:r>
            <a:r>
              <a:rPr lang="en-US" baseline="30000" dirty="0">
                <a:solidFill>
                  <a:srgbClr val="FF6600"/>
                </a:solidFill>
                <a:latin typeface="Arial" panose="020B0604020202020204" pitchFamily="34" charset="0"/>
              </a:rPr>
              <a:t>®</a:t>
            </a:r>
            <a:r>
              <a:rPr lang="en-US" dirty="0">
                <a:solidFill>
                  <a:srgbClr val="FF6600"/>
                </a:solidFill>
                <a:latin typeface="Arial" panose="020B0604020202020204" pitchFamily="34" charset="0"/>
              </a:rPr>
              <a:t>pb)</a:t>
            </a:r>
            <a:r>
              <a:rPr lang="en-US" dirty="0">
                <a:solidFill>
                  <a:srgbClr val="333333"/>
                </a:solidFill>
                <a:latin typeface="Arial" panose="020B0604020202020204" pitchFamily="34" charset="0"/>
              </a:rPr>
              <a:t> shipping requirements.  Having an IM</a:t>
            </a:r>
            <a:r>
              <a:rPr lang="en-US" baseline="30000" dirty="0">
                <a:solidFill>
                  <a:srgbClr val="333333"/>
                </a:solidFill>
                <a:latin typeface="Arial" panose="020B0604020202020204" pitchFamily="34" charset="0"/>
              </a:rPr>
              <a:t>®</a:t>
            </a:r>
            <a:r>
              <a:rPr lang="en-US" dirty="0">
                <a:solidFill>
                  <a:srgbClr val="333333"/>
                </a:solidFill>
                <a:latin typeface="Arial" panose="020B0604020202020204" pitchFamily="34" charset="0"/>
              </a:rPr>
              <a:t>pb provides less expensive shipping rates, is faster (as it streamlines shipping with the USPS), provides a tracking number, and e-mail notifications regarding your shipment.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UMS has secured all OSU departments access to the Endicia Ship Ticket portal for shipping with USPS, through the following website: </a:t>
            </a:r>
            <a:r>
              <a:rPr lang="en-US" dirty="0">
                <a:solidFill>
                  <a:srgbClr val="FF6600"/>
                </a:solidFill>
                <a:latin typeface="Arial" panose="020B0604020202020204" pitchFamily="34" charset="0"/>
                <a:hlinkClick r:id="rId2"/>
              </a:rPr>
              <a:t>http://endicia.com/shipticket</a:t>
            </a:r>
            <a:r>
              <a:rPr lang="en-US" dirty="0">
                <a:solidFill>
                  <a:srgbClr val="333333"/>
                </a:solidFill>
                <a:latin typeface="Arial" panose="020B0604020202020204" pitchFamily="34" charset="0"/>
              </a:rPr>
              <a:t>.</a:t>
            </a:r>
          </a:p>
          <a:p>
            <a:endParaRPr lang="en-US" dirty="0"/>
          </a:p>
        </p:txBody>
      </p:sp>
      <p:pic>
        <p:nvPicPr>
          <p:cNvPr id="4" name="Picture 3"/>
          <p:cNvPicPr>
            <a:picLocks noChangeAspect="1"/>
          </p:cNvPicPr>
          <p:nvPr/>
        </p:nvPicPr>
        <p:blipFill>
          <a:blip r:embed="rId3"/>
          <a:stretch>
            <a:fillRect/>
          </a:stretch>
        </p:blipFill>
        <p:spPr>
          <a:xfrm>
            <a:off x="10017939" y="434086"/>
            <a:ext cx="1719221" cy="1719221"/>
          </a:xfrm>
          <a:prstGeom prst="rect">
            <a:avLst/>
          </a:prstGeom>
        </p:spPr>
      </p:pic>
    </p:spTree>
    <p:extLst>
      <p:ext uri="{BB962C8B-B14F-4D97-AF65-F5344CB8AC3E}">
        <p14:creationId xmlns:p14="http://schemas.microsoft.com/office/powerpoint/2010/main" val="169174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871" y="753227"/>
            <a:ext cx="9613861" cy="1080938"/>
          </a:xfrm>
        </p:spPr>
        <p:txBody>
          <a:bodyPr/>
          <a:lstStyle/>
          <a:p>
            <a:r>
              <a:rPr lang="en-US" dirty="0"/>
              <a:t>Signing up in order to use the </a:t>
            </a:r>
            <a:r>
              <a:rPr lang="en-US" dirty="0" err="1"/>
              <a:t>Endicia</a:t>
            </a:r>
            <a:endParaRPr lang="en-US" dirty="0"/>
          </a:p>
        </p:txBody>
      </p:sp>
      <p:sp>
        <p:nvSpPr>
          <p:cNvPr id="3" name="Content Placeholder 2"/>
          <p:cNvSpPr>
            <a:spLocks noGrp="1"/>
          </p:cNvSpPr>
          <p:nvPr>
            <p:ph idx="1"/>
          </p:nvPr>
        </p:nvSpPr>
        <p:spPr>
          <a:xfrm>
            <a:off x="195725" y="2632019"/>
            <a:ext cx="11816479" cy="992297"/>
          </a:xfrm>
        </p:spPr>
        <p:txBody>
          <a:bodyPr>
            <a:normAutofit fontScale="85000" lnSpcReduction="20000"/>
          </a:bodyPr>
          <a:lstStyle/>
          <a:p>
            <a:pPr marL="0" indent="0">
              <a:buNone/>
            </a:pPr>
            <a:r>
              <a:rPr lang="en-US" dirty="0">
                <a:solidFill>
                  <a:srgbClr val="333333"/>
                </a:solidFill>
                <a:latin typeface="Arial" panose="020B0604020202020204" pitchFamily="34" charset="0"/>
              </a:rPr>
              <a:t>To sign up with Endicia Ship Ticket, visit </a:t>
            </a:r>
            <a:r>
              <a:rPr lang="en-US" dirty="0">
                <a:solidFill>
                  <a:srgbClr val="FF6600"/>
                </a:solidFill>
                <a:latin typeface="Arial" panose="020B0604020202020204" pitchFamily="34" charset="0"/>
              </a:rPr>
              <a:t>http://endicia.com/shipticket</a:t>
            </a:r>
            <a:r>
              <a:rPr lang="en-US" dirty="0">
                <a:solidFill>
                  <a:srgbClr val="333333"/>
                </a:solidFill>
                <a:latin typeface="Arial" panose="020B0604020202020204" pitchFamily="34" charset="0"/>
              </a:rPr>
              <a:t> and select the "Sign Up" link located in the upper right-hand corner of the page. You do not have to create an account to use Endicia if you use more than one account number. The best way to do that is using the Shipping Request beside the sign up link.</a:t>
            </a:r>
            <a:endParaRPr lang="en-US" dirty="0"/>
          </a:p>
        </p:txBody>
      </p:sp>
      <p:pic>
        <p:nvPicPr>
          <p:cNvPr id="4" name="Picture 3"/>
          <p:cNvPicPr>
            <a:picLocks noChangeAspect="1"/>
          </p:cNvPicPr>
          <p:nvPr/>
        </p:nvPicPr>
        <p:blipFill>
          <a:blip r:embed="rId2"/>
          <a:stretch>
            <a:fillRect/>
          </a:stretch>
        </p:blipFill>
        <p:spPr>
          <a:xfrm>
            <a:off x="9979839" y="434086"/>
            <a:ext cx="1719221" cy="17192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71" y="3943458"/>
            <a:ext cx="11190189" cy="24946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400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98914" y="454839"/>
            <a:ext cx="1719221" cy="1719221"/>
          </a:xfrm>
          <a:prstGeom prst="rect">
            <a:avLst/>
          </a:prstGeom>
        </p:spPr>
      </p:pic>
      <p:sp>
        <p:nvSpPr>
          <p:cNvPr id="4" name="TextBox 3"/>
          <p:cNvSpPr txBox="1"/>
          <p:nvPr/>
        </p:nvSpPr>
        <p:spPr>
          <a:xfrm>
            <a:off x="161925" y="56375"/>
            <a:ext cx="5118507" cy="6740307"/>
          </a:xfrm>
          <a:prstGeom prst="rect">
            <a:avLst/>
          </a:prstGeom>
          <a:noFill/>
        </p:spPr>
        <p:txBody>
          <a:bodyPr wrap="square" rtlCol="0">
            <a:spAutoFit/>
          </a:bodyPr>
          <a:lstStyle/>
          <a:p>
            <a:r>
              <a:rPr lang="en-US" dirty="0">
                <a:solidFill>
                  <a:srgbClr val="333333"/>
                </a:solidFill>
                <a:latin typeface="Arial" panose="020B0604020202020204" pitchFamily="34" charset="0"/>
              </a:rPr>
              <a:t>Once you have clicked on the "Sign Up" link, you will be asked to provide information in order to create a shipping profile with information such as your name, your address (room # and building name, if on campus), your phone number, Cost Center (</a:t>
            </a:r>
            <a:r>
              <a:rPr lang="en-US" dirty="0">
                <a:solidFill>
                  <a:srgbClr val="FF6600"/>
                </a:solidFill>
                <a:latin typeface="Arial" panose="020B0604020202020204" pitchFamily="34" charset="0"/>
              </a:rPr>
              <a:t>banner </a:t>
            </a:r>
            <a:r>
              <a:rPr lang="en-US" dirty="0" err="1">
                <a:solidFill>
                  <a:srgbClr val="FF6600"/>
                </a:solidFill>
                <a:latin typeface="Arial" panose="020B0604020202020204" pitchFamily="34" charset="0"/>
              </a:rPr>
              <a:t>coa</a:t>
            </a:r>
            <a:r>
              <a:rPr lang="en-US" dirty="0">
                <a:solidFill>
                  <a:srgbClr val="FF6600"/>
                </a:solidFill>
                <a:latin typeface="Arial" panose="020B0604020202020204" pitchFamily="34" charset="0"/>
              </a:rPr>
              <a:t> and fund number, with no dashes or spaces, or bursar number</a:t>
            </a:r>
            <a:r>
              <a:rPr lang="en-US" dirty="0">
                <a:solidFill>
                  <a:srgbClr val="333333"/>
                </a:solidFill>
                <a:latin typeface="Arial" panose="020B0604020202020204" pitchFamily="34" charset="0"/>
              </a:rPr>
              <a:t>), your organizational ID (</a:t>
            </a:r>
            <a:r>
              <a:rPr lang="en-US" dirty="0">
                <a:solidFill>
                  <a:srgbClr val="FF6600"/>
                </a:solidFill>
                <a:latin typeface="Arial" panose="020B0604020202020204" pitchFamily="34" charset="0"/>
              </a:rPr>
              <a:t>always 100245</a:t>
            </a:r>
            <a:r>
              <a:rPr lang="en-US" dirty="0">
                <a:solidFill>
                  <a:srgbClr val="333333"/>
                </a:solidFill>
                <a:latin typeface="Arial" panose="020B0604020202020204" pitchFamily="34" charset="0"/>
              </a:rPr>
              <a:t>), an e-mail address to receive tracking numbers and notifications.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E-mails will be sent when your shipment leaves UMS, when it is accepted at the Downtown US Post Office, and when it is delivered to the recipient.  </a:t>
            </a:r>
            <a:r>
              <a:rPr lang="en-US" dirty="0">
                <a:solidFill>
                  <a:srgbClr val="FF6600"/>
                </a:solidFill>
                <a:latin typeface="Arial" panose="020B0604020202020204" pitchFamily="34" charset="0"/>
              </a:rPr>
              <a:t>Note:  In order to receive email notifications, you will also need to enter your e-mail address as the recipient's e-mail address each time you ship.</a:t>
            </a:r>
            <a:r>
              <a:rPr lang="en-US" dirty="0">
                <a:solidFill>
                  <a:srgbClr val="333333"/>
                </a:solidFill>
                <a:latin typeface="Arial" panose="020B0604020202020204" pitchFamily="34" charset="0"/>
              </a:rPr>
              <a:t>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You will be able to edit your shipping profile, in case of a change in information or in order to use different banner funds for different shipments.  When finished, click on the Sign Up button at the bottom of the page.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573" y="778578"/>
            <a:ext cx="4648200" cy="5295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859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Ship Tickets With </a:t>
            </a:r>
            <a:r>
              <a:rPr lang="en-US" dirty="0" err="1"/>
              <a:t>Endicia</a:t>
            </a:r>
            <a:endParaRPr lang="en-US" dirty="0"/>
          </a:p>
        </p:txBody>
      </p:sp>
      <p:sp>
        <p:nvSpPr>
          <p:cNvPr id="3" name="Content Placeholder 2"/>
          <p:cNvSpPr>
            <a:spLocks noGrp="1"/>
          </p:cNvSpPr>
          <p:nvPr>
            <p:ph idx="1"/>
          </p:nvPr>
        </p:nvSpPr>
        <p:spPr>
          <a:xfrm>
            <a:off x="451701" y="2310524"/>
            <a:ext cx="9613861" cy="1816027"/>
          </a:xfrm>
        </p:spPr>
        <p:txBody>
          <a:bodyPr/>
          <a:lstStyle/>
          <a:p>
            <a:pPr marL="0" indent="0">
              <a:buNone/>
            </a:pPr>
            <a:r>
              <a:rPr lang="en-US" dirty="0">
                <a:solidFill>
                  <a:srgbClr val="333333"/>
                </a:solidFill>
                <a:latin typeface="Arial" panose="020B0604020202020204" pitchFamily="34" charset="0"/>
              </a:rPr>
              <a:t>The next screen will allow you to begin creating ship tickets, first asking you which service request option that you would like (either 2-3 days or overnight).  Overnight is faster but more expensive.  Options are also available for insurance, insurance amount, and signature confirmation requests.</a:t>
            </a:r>
            <a:endParaRPr lang="en-US" dirty="0"/>
          </a:p>
        </p:txBody>
      </p:sp>
      <p:pic>
        <p:nvPicPr>
          <p:cNvPr id="4" name="Picture 3"/>
          <p:cNvPicPr>
            <a:picLocks noChangeAspect="1"/>
          </p:cNvPicPr>
          <p:nvPr/>
        </p:nvPicPr>
        <p:blipFill>
          <a:blip r:embed="rId2"/>
          <a:stretch>
            <a:fillRect/>
          </a:stretch>
        </p:blipFill>
        <p:spPr>
          <a:xfrm>
            <a:off x="10170339" y="434086"/>
            <a:ext cx="1719221" cy="17192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76" y="4288476"/>
            <a:ext cx="7090713" cy="22403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2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17964" y="470011"/>
            <a:ext cx="1719221" cy="17192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58" y="164844"/>
            <a:ext cx="5208995" cy="651964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5566644" y="470011"/>
            <a:ext cx="4359754" cy="5909310"/>
          </a:xfrm>
          <a:prstGeom prst="rect">
            <a:avLst/>
          </a:prstGeom>
          <a:noFill/>
        </p:spPr>
        <p:txBody>
          <a:bodyPr wrap="square" rtlCol="0">
            <a:spAutoFit/>
          </a:bodyPr>
          <a:lstStyle/>
          <a:p>
            <a:r>
              <a:rPr lang="en-US" dirty="0">
                <a:solidFill>
                  <a:srgbClr val="333333"/>
                </a:solidFill>
                <a:latin typeface="Arial" panose="020B0604020202020204" pitchFamily="34" charset="0"/>
              </a:rPr>
              <a:t>On the same page, you will be able to enter the recipient's information, including the recipient's name, street address, city, state, zip code, phone number, an e-mail address, ship date, and special instructions for shipping options.  </a:t>
            </a:r>
          </a:p>
          <a:p>
            <a:endParaRPr lang="en-US" dirty="0">
              <a:solidFill>
                <a:srgbClr val="333333"/>
              </a:solidFill>
              <a:latin typeface="Arial" panose="020B0604020202020204" pitchFamily="34" charset="0"/>
            </a:endParaRPr>
          </a:p>
          <a:p>
            <a:r>
              <a:rPr lang="en-US" dirty="0">
                <a:solidFill>
                  <a:srgbClr val="FF6600"/>
                </a:solidFill>
                <a:latin typeface="Arial" panose="020B0604020202020204" pitchFamily="34" charset="0"/>
              </a:rPr>
              <a:t>If you would like to receive any e-mail notifications, including tracking number, ship date, acceptance to the downtown Stillwater US Post Office, and when it is delivered, you will need to reenter </a:t>
            </a:r>
            <a:r>
              <a:rPr lang="en-US" b="1" dirty="0">
                <a:solidFill>
                  <a:srgbClr val="FF6600"/>
                </a:solidFill>
                <a:latin typeface="Arial" panose="020B0604020202020204" pitchFamily="34" charset="0"/>
              </a:rPr>
              <a:t>your</a:t>
            </a:r>
            <a:r>
              <a:rPr lang="en-US" dirty="0">
                <a:solidFill>
                  <a:srgbClr val="FF6600"/>
                </a:solidFill>
                <a:latin typeface="Arial" panose="020B0604020202020204" pitchFamily="34" charset="0"/>
              </a:rPr>
              <a:t> e-mail address in the recipient's e-mail address field.</a:t>
            </a:r>
            <a:r>
              <a:rPr lang="en-US" dirty="0">
                <a:solidFill>
                  <a:srgbClr val="333333"/>
                </a:solidFill>
                <a:latin typeface="Arial" panose="020B0604020202020204" pitchFamily="34" charset="0"/>
              </a:rPr>
              <a:t>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Available shipping options include Priority Mail Express, Priority Mail Express Envelope, Media Mail, Library Mail, First-Class Package Service, and Parcel Select.</a:t>
            </a:r>
            <a:endParaRPr lang="en-US" dirty="0"/>
          </a:p>
        </p:txBody>
      </p:sp>
    </p:spTree>
    <p:extLst>
      <p:ext uri="{BB962C8B-B14F-4D97-AF65-F5344CB8AC3E}">
        <p14:creationId xmlns:p14="http://schemas.microsoft.com/office/powerpoint/2010/main" val="3264028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17939" y="454839"/>
            <a:ext cx="1719221" cy="1719221"/>
          </a:xfrm>
          <a:prstGeom prst="rect">
            <a:avLst/>
          </a:prstGeom>
        </p:spPr>
      </p:pic>
      <p:sp>
        <p:nvSpPr>
          <p:cNvPr id="3" name="TextBox 2"/>
          <p:cNvSpPr txBox="1"/>
          <p:nvPr/>
        </p:nvSpPr>
        <p:spPr>
          <a:xfrm>
            <a:off x="411935" y="2174060"/>
            <a:ext cx="4057650" cy="2031325"/>
          </a:xfrm>
          <a:prstGeom prst="rect">
            <a:avLst/>
          </a:prstGeom>
          <a:noFill/>
        </p:spPr>
        <p:txBody>
          <a:bodyPr wrap="square" rtlCol="0">
            <a:spAutoFit/>
          </a:bodyPr>
          <a:lstStyle/>
          <a:p>
            <a:r>
              <a:rPr lang="en-US" dirty="0">
                <a:solidFill>
                  <a:srgbClr val="333333"/>
                </a:solidFill>
                <a:latin typeface="Arial" panose="020B0604020202020204" pitchFamily="34" charset="0"/>
              </a:rPr>
              <a:t>To finish your ship ticket, click on the "Process" button.  An "Opening Shipping" dialogue box will appear asking how you would like to proceed.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For best results, select the "Open with Adobe Acrobat (default)" option.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573" y="2214621"/>
            <a:ext cx="3988876" cy="2821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474398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333</TotalTime>
  <Words>1766</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USPS Package Compliance </vt:lpstr>
      <vt:lpstr>The IM®pb or Intelligent Mail Package Barcode </vt:lpstr>
      <vt:lpstr>UMS no longer uses the USPS Label (400)</vt:lpstr>
      <vt:lpstr>Endicia.com Provides a Solution:</vt:lpstr>
      <vt:lpstr>Signing up in order to use the Endicia</vt:lpstr>
      <vt:lpstr>PowerPoint Presentation</vt:lpstr>
      <vt:lpstr>Creating Ship Tickets With Endicia</vt:lpstr>
      <vt:lpstr>PowerPoint Presentation</vt:lpstr>
      <vt:lpstr>PowerPoint Presentation</vt:lpstr>
      <vt:lpstr>PowerPoint Presentation</vt:lpstr>
      <vt:lpstr>PowerPoint Presentation</vt:lpstr>
      <vt:lpstr>PowerPoint Presentation</vt:lpstr>
      <vt:lpstr>Frequently Asked Questions:</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USPS Package Compliance</dc:title>
  <dc:creator>Mutschelknaus, Jess</dc:creator>
  <cp:lastModifiedBy>Horner, Brian</cp:lastModifiedBy>
  <cp:revision>29</cp:revision>
  <dcterms:created xsi:type="dcterms:W3CDTF">2017-01-20T18:28:10Z</dcterms:created>
  <dcterms:modified xsi:type="dcterms:W3CDTF">2021-04-13T18:46:34Z</dcterms:modified>
</cp:coreProperties>
</file>