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4" r:id="rId3"/>
    <p:sldId id="284" r:id="rId4"/>
    <p:sldId id="283" r:id="rId5"/>
    <p:sldId id="257" r:id="rId6"/>
    <p:sldId id="258" r:id="rId7"/>
    <p:sldId id="259" r:id="rId8"/>
    <p:sldId id="272" r:id="rId9"/>
    <p:sldId id="260" r:id="rId10"/>
    <p:sldId id="285" r:id="rId11"/>
    <p:sldId id="261" r:id="rId12"/>
    <p:sldId id="264" r:id="rId13"/>
    <p:sldId id="266" r:id="rId14"/>
    <p:sldId id="269" r:id="rId15"/>
    <p:sldId id="275" r:id="rId16"/>
    <p:sldId id="276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66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78" autoAdjust="0"/>
    <p:restoredTop sz="97030" autoAdjust="0"/>
  </p:normalViewPr>
  <p:slideViewPr>
    <p:cSldViewPr>
      <p:cViewPr varScale="1">
        <p:scale>
          <a:sx n="63" d="100"/>
          <a:sy n="63" d="100"/>
        </p:scale>
        <p:origin x="-102" y="-34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Times New Roman" charset="0"/>
              </a:defRPr>
            </a:lvl1pPr>
          </a:lstStyle>
          <a:p>
            <a:fld id="{3C351E8D-6A13-4747-B249-567E3973C5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AA169-ABD9-4656-ADAD-740FD8014E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EE626-B096-4170-8ED4-5D7B821F7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062CF-3F85-4DC8-932D-05D0738926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03B9F-2EE5-4DA1-87FF-C77AD922CF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208AC-85DD-40A7-8637-DCED857F5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CFE4B-A486-47BF-8DA7-569AC880ED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1823E-2D57-422F-BF9C-3DCB76450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83DF7-C1EF-46FB-A8CF-86D5211DA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04F6B-2967-41D2-BD56-1C99C2353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1C3FC-7E29-4FE7-9A60-D352231D94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85535-B3F7-4BB2-82C2-136E950557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8E090D-B1E5-48DC-8267-C7DFF2256B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Handle mail with care</a:t>
            </a:r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762000" y="1828800"/>
            <a:ext cx="76200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336"/>
              </a:cxn>
              <a:cxn ang="0">
                <a:pos x="4800" y="480"/>
              </a:cxn>
              <a:cxn ang="0">
                <a:pos x="0" y="0"/>
              </a:cxn>
            </a:cxnLst>
            <a:rect l="0" t="0" r="r" b="b"/>
            <a:pathLst>
              <a:path w="4800" h="480">
                <a:moveTo>
                  <a:pt x="0" y="0"/>
                </a:moveTo>
                <a:lnTo>
                  <a:pt x="480" y="336"/>
                </a:lnTo>
                <a:lnTo>
                  <a:pt x="480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0066CC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 flipV="1">
            <a:off x="838200" y="3200400"/>
            <a:ext cx="75438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336"/>
              </a:cxn>
              <a:cxn ang="0">
                <a:pos x="4800" y="480"/>
              </a:cxn>
              <a:cxn ang="0">
                <a:pos x="0" y="0"/>
              </a:cxn>
            </a:cxnLst>
            <a:rect l="0" t="0" r="r" b="b"/>
            <a:pathLst>
              <a:path w="4800" h="480">
                <a:moveTo>
                  <a:pt x="0" y="0"/>
                </a:moveTo>
                <a:lnTo>
                  <a:pt x="480" y="336"/>
                </a:lnTo>
                <a:lnTo>
                  <a:pt x="480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09600" y="4572000"/>
            <a:ext cx="7924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Use the        arrow keys to navigate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 the Page Up and Page Down keys</a:t>
            </a: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 flipV="1">
            <a:off x="5562600" y="5638800"/>
            <a:ext cx="0" cy="4572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5943600" y="56388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3276600" y="44958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V="1">
            <a:off x="2895600" y="4419600"/>
            <a:ext cx="0" cy="7620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mail is suspicious?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</a:rPr>
              <a:t>Look for a combination of the following signs:</a:t>
            </a:r>
          </a:p>
          <a:p>
            <a:endParaRPr lang="en-US" sz="2800">
              <a:latin typeface="Arial Unicode MS" pitchFamily="34" charset="-128"/>
            </a:endParaRPr>
          </a:p>
          <a:p>
            <a:r>
              <a:rPr lang="en-US" sz="2400" b="1">
                <a:latin typeface="Arial Unicode MS" pitchFamily="34" charset="-128"/>
              </a:rPr>
              <a:t>No return address</a:t>
            </a:r>
          </a:p>
          <a:p>
            <a:r>
              <a:rPr lang="en-US" sz="2400" b="1">
                <a:latin typeface="Arial Unicode MS" pitchFamily="34" charset="-128"/>
              </a:rPr>
              <a:t>Restrictive markings</a:t>
            </a:r>
          </a:p>
          <a:p>
            <a:r>
              <a:rPr lang="en-US" sz="2400" b="1">
                <a:latin typeface="Arial Unicode MS" pitchFamily="34" charset="-128"/>
              </a:rPr>
              <a:t>Misspelled words</a:t>
            </a:r>
          </a:p>
          <a:p>
            <a:r>
              <a:rPr lang="en-US" sz="2400" b="1">
                <a:latin typeface="Arial Unicode MS" pitchFamily="34" charset="-128"/>
              </a:rPr>
              <a:t>Badly typed or written</a:t>
            </a:r>
          </a:p>
          <a:p>
            <a:endParaRPr lang="en-US" sz="2400">
              <a:latin typeface="Arial Unicode MS" pitchFamily="34" charset="-128"/>
            </a:endParaRPr>
          </a:p>
        </p:txBody>
      </p:sp>
      <p:pic>
        <p:nvPicPr>
          <p:cNvPr id="42024" name="Picture 40" descr="C:\Lena\OSU\Project\Antrax\letter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832225"/>
            <a:ext cx="4832350" cy="2727325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42025" name="AutoShape 41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6" name="AutoShape 42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7" name="AutoShape 43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AutoShape 44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9" name="AutoShape 45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0" name="AutoShape 46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1" name="AutoShape 47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2" name="AutoShape 48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AutoShape 50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5" name="AutoShape 51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AutoShape 52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7" name="AutoShape 53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AutoShape 54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9" name="AutoShape 55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AutoShape 56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1" name="AutoShape 57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2" name="AutoShape 58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3" name="AutoShape 59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4" name="AutoShape 60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mail is suspicious?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</a:rPr>
              <a:t>Look for a combination of the following signs:</a:t>
            </a:r>
          </a:p>
          <a:p>
            <a:endParaRPr lang="en-US" sz="2800">
              <a:latin typeface="Arial Unicode MS" pitchFamily="34" charset="-128"/>
            </a:endParaRPr>
          </a:p>
          <a:p>
            <a:r>
              <a:rPr lang="en-US" sz="2400" b="1">
                <a:latin typeface="Arial Unicode MS" pitchFamily="34" charset="-128"/>
              </a:rPr>
              <a:t>Excessive postage</a:t>
            </a:r>
          </a:p>
          <a:p>
            <a:r>
              <a:rPr lang="en-US" sz="2400" b="1">
                <a:latin typeface="Arial Unicode MS" pitchFamily="34" charset="-128"/>
              </a:rPr>
              <a:t>Possibly mailed from foreign country</a:t>
            </a:r>
          </a:p>
          <a:p>
            <a:r>
              <a:rPr lang="en-US" sz="2400" b="1">
                <a:latin typeface="Arial Unicode MS" pitchFamily="34" charset="-128"/>
              </a:rPr>
              <a:t>Lopsided </a:t>
            </a:r>
          </a:p>
          <a:p>
            <a:r>
              <a:rPr lang="en-US" sz="2400" b="1">
                <a:latin typeface="Arial Unicode MS" pitchFamily="34" charset="-128"/>
              </a:rPr>
              <a:t>Rigid or bulky</a:t>
            </a:r>
          </a:p>
          <a:p>
            <a:endParaRPr lang="en-US" sz="2400" b="1">
              <a:latin typeface="Arial Unicode MS" pitchFamily="34" charset="-128"/>
            </a:endParaRPr>
          </a:p>
        </p:txBody>
      </p:sp>
      <p:pic>
        <p:nvPicPr>
          <p:cNvPr id="11301" name="Picture 37" descr="C:\Lena\OSU\Project\Antrax\pack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289425"/>
            <a:ext cx="3170238" cy="2198688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1302" name="AutoShape 38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AutoShape 39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AutoShape 40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AutoShape 41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AutoShape 42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AutoShape 43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AutoShape 44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AutoShape 45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AutoShape 46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AutoShape 47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AutoShape 48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AutoShape 49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AutoShape 50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AutoShape 51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AutoShape 52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AutoShape 53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AutoShape 54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AutoShape 55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AutoShape 56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AutoShape 57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mail is suspicious?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676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</a:rPr>
              <a:t>Look for a combination of the following signs:</a:t>
            </a:r>
          </a:p>
          <a:p>
            <a:endParaRPr lang="en-US" sz="2800">
              <a:latin typeface="Arial Unicode MS" pitchFamily="34" charset="-128"/>
            </a:endParaRPr>
          </a:p>
          <a:p>
            <a:r>
              <a:rPr lang="en-US" sz="2400" b="1">
                <a:latin typeface="Arial Unicode MS" pitchFamily="34" charset="-128"/>
              </a:rPr>
              <a:t>Oily stains, discolorations, or crystallization on wrapper </a:t>
            </a:r>
          </a:p>
          <a:p>
            <a:r>
              <a:rPr lang="en-US" sz="2400" b="1">
                <a:latin typeface="Arial Unicode MS" pitchFamily="34" charset="-128"/>
              </a:rPr>
              <a:t>Protruding wires</a:t>
            </a:r>
          </a:p>
          <a:p>
            <a:r>
              <a:rPr lang="en-US" sz="2400" b="1">
                <a:latin typeface="Arial Unicode MS" pitchFamily="34" charset="-128"/>
              </a:rPr>
              <a:t>Excessive tape or string</a:t>
            </a:r>
          </a:p>
          <a:p>
            <a:r>
              <a:rPr lang="en-US" sz="2400" b="1">
                <a:latin typeface="Arial Unicode MS" pitchFamily="34" charset="-128"/>
              </a:rPr>
              <a:t>Rattling or other sounds </a:t>
            </a:r>
          </a:p>
          <a:p>
            <a:r>
              <a:rPr lang="en-US" sz="2400" b="1">
                <a:latin typeface="Arial Unicode MS" pitchFamily="34" charset="-128"/>
              </a:rPr>
              <a:t>Strange odor</a:t>
            </a:r>
          </a:p>
          <a:p>
            <a:endParaRPr lang="en-US" sz="2400" b="1">
              <a:latin typeface="Arial Unicode MS" pitchFamily="34" charset="-128"/>
            </a:endParaRPr>
          </a:p>
        </p:txBody>
      </p:sp>
      <p:pic>
        <p:nvPicPr>
          <p:cNvPr id="14371" name="Picture 35" descr="C:\Lena\OSU\Project\Antrax\pack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886200"/>
            <a:ext cx="3276600" cy="2670175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4372" name="AutoShape 36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AutoShape 37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AutoShape 38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AutoShape 39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AutoShape 40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AutoShape 41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8" name="AutoShape 42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9" name="AutoShape 43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AutoShape 44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AutoShape 45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AutoShape 46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6" name="AutoShape 50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7" name="AutoShape 51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8" name="AutoShape 52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9" name="AutoShape 53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AutoShape 54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1" name="AutoShape 55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mail is suspicious?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>
                <a:latin typeface="Arial Unicode MS" pitchFamily="34" charset="-128"/>
              </a:rPr>
              <a:t>Uneven, spongy appearance</a:t>
            </a:r>
          </a:p>
          <a:p>
            <a:r>
              <a:rPr lang="en-US" sz="2400" b="1">
                <a:latin typeface="Arial Unicode MS" pitchFamily="34" charset="-128"/>
              </a:rPr>
              <a:t>Powder on surface</a:t>
            </a:r>
          </a:p>
          <a:p>
            <a:r>
              <a:rPr lang="en-US" sz="2400" b="1">
                <a:latin typeface="Arial Unicode MS" pitchFamily="34" charset="-128"/>
              </a:rPr>
              <a:t>Powder on hands</a:t>
            </a:r>
          </a:p>
          <a:p>
            <a:r>
              <a:rPr lang="en-US" sz="2400" b="1">
                <a:latin typeface="Arial Unicode MS" pitchFamily="34" charset="-128"/>
              </a:rPr>
              <a:t>Powder flies when handled</a:t>
            </a:r>
          </a:p>
          <a:p>
            <a:endParaRPr lang="en-US" sz="2400">
              <a:latin typeface="Arial Unicode MS" pitchFamily="34" charset="-128"/>
            </a:endParaRPr>
          </a:p>
        </p:txBody>
      </p:sp>
      <p:pic>
        <p:nvPicPr>
          <p:cNvPr id="16420" name="Picture 36" descr="C:\Lena\OSU\Project\Antrax\ha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729038"/>
            <a:ext cx="3581400" cy="2886075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6421" name="AutoShape 37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AutoShape 38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AutoShape 39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AutoShape 40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AutoShape 41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AutoShape 42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7" name="AutoShape 43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8" name="AutoShape 44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9" name="AutoShape 45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AutoShape 46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1" name="AutoShape 47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2" name="AutoShape 48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3" name="AutoShape 49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4" name="AutoShape 50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5" name="AutoShape 51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6" name="AutoShape 52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7" name="AutoShape 53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8" name="AutoShape 54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9" name="AutoShape 55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40" name="AutoShape 56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2286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If you receive a suspicious letter or package</a:t>
            </a:r>
            <a:b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</a:br>
            <a:r>
              <a:rPr lang="en-US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should you do?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r>
              <a:rPr lang="en-US" sz="2400" b="1" u="sng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DO NOT OPEN</a:t>
            </a:r>
            <a:r>
              <a:rPr lang="en-US" sz="2400" b="1">
                <a:latin typeface="Arial Unicode MS" pitchFamily="34" charset="-128"/>
              </a:rPr>
              <a:t> </a:t>
            </a:r>
          </a:p>
          <a:p>
            <a:r>
              <a:rPr lang="en-US" sz="2400" b="1">
                <a:solidFill>
                  <a:srgbClr val="000000"/>
                </a:solidFill>
                <a:latin typeface="Arial Unicode MS" pitchFamily="34" charset="-128"/>
              </a:rPr>
              <a:t>Do not </a:t>
            </a:r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move</a:t>
            </a:r>
            <a:r>
              <a:rPr lang="en-US" sz="2400" b="1">
                <a:latin typeface="Arial Unicode MS" pitchFamily="34" charset="-128"/>
              </a:rPr>
              <a:t> </a:t>
            </a:r>
          </a:p>
          <a:p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Do not shake or bump</a:t>
            </a:r>
          </a:p>
        </p:txBody>
      </p:sp>
      <p:sp>
        <p:nvSpPr>
          <p:cNvPr id="19489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9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0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1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2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3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4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7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8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2286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If you receive a suspicious letter or package</a:t>
            </a:r>
            <a:b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</a:br>
            <a:r>
              <a:rPr lang="en-US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should you do?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  <a:latin typeface="Arial Unicode MS" pitchFamily="34" charset="-128"/>
              </a:rPr>
              <a:t>Place it in a plastic bag or cover the envelope, letter, and contents.</a:t>
            </a:r>
            <a:endParaRPr lang="en-US" sz="2400">
              <a:latin typeface="Arial Unicode MS" pitchFamily="34" charset="-128"/>
            </a:endParaRPr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6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2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3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4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6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7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9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20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21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22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23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24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2286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If you receive a suspicious letter or package</a:t>
            </a:r>
            <a:b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</a:br>
            <a:r>
              <a:rPr lang="en-US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should you do?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Notify your immediate supervisor and OSU Campus Security</a:t>
            </a:r>
            <a:endParaRPr lang="en-US" sz="2400" b="1">
              <a:latin typeface="Arial Unicode MS" pitchFamily="34" charset="-128"/>
            </a:endParaRPr>
          </a:p>
        </p:txBody>
      </p:sp>
      <p:sp>
        <p:nvSpPr>
          <p:cNvPr id="29729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0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1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3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5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6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7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8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9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0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1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2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3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4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5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6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7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8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2286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If you receive a suspicious letter or package</a:t>
            </a:r>
            <a:b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</a:br>
            <a:r>
              <a:rPr lang="en-US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should you do?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Turn A/C off.</a:t>
            </a:r>
          </a:p>
          <a:p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Leave the room and close the door.</a:t>
            </a:r>
            <a:endParaRPr lang="en-US" sz="2400" b="1">
              <a:latin typeface="Arial Unicode MS" pitchFamily="34" charset="-128"/>
            </a:endParaRPr>
          </a:p>
        </p:txBody>
      </p:sp>
      <p:sp>
        <p:nvSpPr>
          <p:cNvPr id="30753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6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7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9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0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1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2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3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4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5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6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7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8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9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0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1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2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2286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If you receive a suspicious letter or package</a:t>
            </a:r>
            <a:b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</a:br>
            <a:r>
              <a:rPr lang="en-US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should you do?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pPr marL="609600" indent="-609600"/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WASH your hands with in a weak bleach solution or with soap and water.</a:t>
            </a:r>
          </a:p>
          <a:p>
            <a:pPr marL="609600" indent="-609600"/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Ensure that all persons who have touched the letter wash their hands. </a:t>
            </a:r>
          </a:p>
          <a:p>
            <a:pPr marL="609600" indent="-609600"/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If possible, take a shower. </a:t>
            </a:r>
          </a:p>
        </p:txBody>
      </p:sp>
      <p:sp>
        <p:nvSpPr>
          <p:cNvPr id="31777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8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9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0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1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2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3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4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6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7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8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89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90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91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92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93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94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95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96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2286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If you receive a suspicious letter or package</a:t>
            </a:r>
            <a:b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</a:br>
            <a:r>
              <a:rPr lang="en-US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should you do?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pPr marL="609600" indent="-609600"/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List all people who were in the room when this suspicious letter or package was recognized.  </a:t>
            </a:r>
          </a:p>
          <a:p>
            <a:pPr marL="609600" indent="-609600"/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Keep this group together until Security arrives.</a:t>
            </a:r>
          </a:p>
        </p:txBody>
      </p:sp>
      <p:sp>
        <p:nvSpPr>
          <p:cNvPr id="33825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6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0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2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3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5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6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8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9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0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2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3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>
                <a:latin typeface="Arial" charset="0"/>
              </a:rPr>
              <a:t>Recent real-world events require that we view our surroundings in a new and different light.</a:t>
            </a:r>
            <a:r>
              <a:rPr lang="en-US" sz="2400" b="1">
                <a:latin typeface="Arial Unicode MS" pitchFamily="34" charset="-128"/>
              </a:rPr>
              <a:t> Terrorist attacks increased public awareness of safety procedures that can protect us.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latin typeface="Arial" charset="0"/>
              </a:rPr>
              <a:t>Be assured that the United States Postal Service and OSU Mailing Services do everything reasonably possible to insure your safety.  </a:t>
            </a:r>
            <a:r>
              <a:rPr lang="en-US" sz="2400" b="1">
                <a:latin typeface="Arial Unicode MS" pitchFamily="34" charset="-128"/>
              </a:rPr>
              <a:t>We screen all incoming mail to protect you.  </a:t>
            </a:r>
            <a:r>
              <a:rPr lang="en-US" sz="2400" b="1">
                <a:latin typeface="Arial" charset="0"/>
              </a:rPr>
              <a:t>If we find anything that is suspicious we will stop it in our postal operation.</a:t>
            </a:r>
            <a:r>
              <a:rPr lang="en-US" sz="240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We are taking your safety very seriously!</a:t>
            </a:r>
            <a:endParaRPr lang="en-US" sz="2800" b="1" i="1">
              <a:effectLst>
                <a:outerShdw blurRad="38100" dist="38100" dir="2700000" algn="tl">
                  <a:srgbClr val="FFFFFF"/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89" name="AutoShape 41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AutoShape 42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AutoShape 43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2" name="AutoShape 44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AutoShape 45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AutoShape 46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5" name="AutoShape 47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6" name="AutoShape 48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AutoShape 49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8" name="AutoShape 50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99" name="AutoShape 51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AutoShape 52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AutoShape 53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AutoShape 54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03" name="AutoShape 55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04" name="AutoShape 56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05" name="AutoShape 57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06" name="AutoShape 58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22860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If you receive a suspicious letter or package</a:t>
            </a:r>
            <a:b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</a:br>
            <a:r>
              <a:rPr lang="en-US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should you do?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352800"/>
            <a:ext cx="8686800" cy="2743200"/>
          </a:xfrm>
        </p:spPr>
        <p:txBody>
          <a:bodyPr/>
          <a:lstStyle/>
          <a:p>
            <a:pPr marL="609600" indent="-609600"/>
            <a:r>
              <a:rPr lang="en-US" sz="2400" b="1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Follow all instructions from the OSU Emergency Response Team</a:t>
            </a:r>
          </a:p>
        </p:txBody>
      </p:sp>
      <p:sp>
        <p:nvSpPr>
          <p:cNvPr id="34849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6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7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8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59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0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1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2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3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4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5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6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7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8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2057400" y="510540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However, no screening is 100% effective. </a:t>
            </a:r>
          </a:p>
          <a:p>
            <a:pPr>
              <a:buFontTx/>
              <a:buNone/>
            </a:pPr>
            <a:endParaRPr lang="en-US" sz="2800" b="1" i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buFontTx/>
              <a:buNone/>
            </a:pPr>
            <a:r>
              <a:rPr lang="en-US" sz="2400" b="1">
                <a:latin typeface="Arial" charset="0"/>
              </a:rPr>
              <a:t>That’s why we developed this program to help you recognize</a:t>
            </a:r>
            <a:r>
              <a:rPr lang="en-US" sz="2400" b="1">
                <a:latin typeface="Arial Unicode MS" pitchFamily="34" charset="-128"/>
              </a:rPr>
              <a:t> a potentially harmful mail piece and instruct you what to do if you get suspicious mail.</a:t>
            </a:r>
          </a:p>
        </p:txBody>
      </p:sp>
      <p:sp>
        <p:nvSpPr>
          <p:cNvPr id="40992" name="AutoShape 32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3" name="AutoShape 33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4" name="AutoShape 34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5" name="AutoShape 35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6" name="AutoShape 36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7" name="AutoShape 37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8" name="AutoShape 38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9" name="AutoShape 39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0" name="AutoShape 40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1" name="AutoShape 41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2" name="AutoShape 42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3" name="AutoShape 43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4" name="AutoShape 44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5" name="AutoShape 45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6" name="AutoShape 46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7" name="AutoShape 47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8" name="AutoShape 48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9" name="AutoShape 49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0" name="AutoShape 50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1" name="AutoShape 51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General guidelines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>
                <a:latin typeface="Arial Unicode MS" pitchFamily="34" charset="-128"/>
                <a:cs typeface="Times New Roman" charset="0"/>
              </a:rPr>
              <a:t>Do not eat or drink while handling the mail.</a:t>
            </a:r>
          </a:p>
          <a:p>
            <a:endParaRPr lang="en-US" sz="2400" b="1">
              <a:latin typeface="Arial Unicode MS" pitchFamily="34" charset="-128"/>
              <a:cs typeface="Times New Roman" charset="0"/>
            </a:endParaRPr>
          </a:p>
          <a:p>
            <a:r>
              <a:rPr lang="en-US" sz="2400" b="1">
                <a:latin typeface="Arial Unicode MS" pitchFamily="34" charset="-128"/>
                <a:cs typeface="Times New Roman" charset="0"/>
              </a:rPr>
              <a:t>If you have open cuts or skin lesions on your hands, wear disposable vinyl gloves.</a:t>
            </a:r>
          </a:p>
          <a:p>
            <a:endParaRPr lang="en-US" sz="2400" b="1">
              <a:latin typeface="Arial Unicode MS" pitchFamily="34" charset="-128"/>
              <a:cs typeface="Times New Roman" charset="0"/>
            </a:endParaRPr>
          </a:p>
          <a:p>
            <a:r>
              <a:rPr lang="en-US" sz="2400" b="1">
                <a:latin typeface="Arial Unicode MS" pitchFamily="34" charset="-128"/>
                <a:cs typeface="Times New Roman" charset="0"/>
              </a:rPr>
              <a:t>Upon completion of your postal task wash your hands with anti-bacterial soap and warm water. </a:t>
            </a:r>
            <a:endParaRPr lang="en-US" sz="2400" b="1">
              <a:latin typeface="Arial Unicode MS" pitchFamily="34" charset="-128"/>
            </a:endParaRPr>
          </a:p>
        </p:txBody>
      </p:sp>
      <p:sp>
        <p:nvSpPr>
          <p:cNvPr id="39969" name="AutoShape 33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AutoShape 34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AutoShape 35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2" name="AutoShape 36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3" name="AutoShape 37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AutoShape 38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39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AutoShape 40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7" name="AutoShape 41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AutoShape 42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AutoShape 43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AutoShape 44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1" name="AutoShape 45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2" name="AutoShape 46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3" name="AutoShape 47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4" name="AutoShape 48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5" name="AutoShape 49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6" name="AutoShape 50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7" name="AutoShape 51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88" name="AutoShape 52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Main threats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352800"/>
            <a:ext cx="7543800" cy="2743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latin typeface="Arial Unicode MS" pitchFamily="34" charset="-128"/>
              </a:rPr>
              <a:t>     Bomb                Anthrax</a:t>
            </a:r>
          </a:p>
        </p:txBody>
      </p:sp>
      <p:grpSp>
        <p:nvGrpSpPr>
          <p:cNvPr id="4157" name="Group 61"/>
          <p:cNvGrpSpPr>
            <a:grpSpLocks/>
          </p:cNvGrpSpPr>
          <p:nvPr/>
        </p:nvGrpSpPr>
        <p:grpSpPr bwMode="auto">
          <a:xfrm>
            <a:off x="2667000" y="2057400"/>
            <a:ext cx="3733800" cy="990600"/>
            <a:chOff x="1680" y="1152"/>
            <a:chExt cx="2352" cy="624"/>
          </a:xfrm>
        </p:grpSpPr>
        <p:sp>
          <p:nvSpPr>
            <p:cNvPr id="4155" name="AutoShape 59"/>
            <p:cNvSpPr>
              <a:spLocks noChangeArrowheads="1"/>
            </p:cNvSpPr>
            <p:nvPr/>
          </p:nvSpPr>
          <p:spPr bwMode="auto">
            <a:xfrm>
              <a:off x="1680" y="1152"/>
              <a:ext cx="384" cy="624"/>
            </a:xfrm>
            <a:prstGeom prst="downArrow">
              <a:avLst>
                <a:gd name="adj1" fmla="val 50000"/>
                <a:gd name="adj2" fmla="val 40625"/>
              </a:avLst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56" name="AutoShape 60"/>
            <p:cNvSpPr>
              <a:spLocks noChangeArrowheads="1"/>
            </p:cNvSpPr>
            <p:nvPr/>
          </p:nvSpPr>
          <p:spPr bwMode="auto">
            <a:xfrm>
              <a:off x="3648" y="1152"/>
              <a:ext cx="384" cy="624"/>
            </a:xfrm>
            <a:prstGeom prst="downArrow">
              <a:avLst>
                <a:gd name="adj1" fmla="val 50000"/>
                <a:gd name="adj2" fmla="val 40625"/>
              </a:avLst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58" name="AutoShape 62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9" name="AutoShape 63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0" name="AutoShape 64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1" name="AutoShape 65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2" name="AutoShape 66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3" name="AutoShape 67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4" name="AutoShape 68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5" name="AutoShape 69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6" name="AutoShape 70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" name="AutoShape 71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" name="AutoShape 72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9" name="AutoShape 73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0" name="AutoShape 74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1" name="AutoShape 75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2" name="AutoShape 76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3" name="AutoShape 77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4" name="AutoShape 78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5" name="AutoShape 79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6" name="AutoShape 80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7" name="AutoShape 81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is anthrax?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57200" y="1752600"/>
            <a:ext cx="8001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effectLst/>
                <a:latin typeface="Arial Unicode MS" pitchFamily="34" charset="-128"/>
                <a:cs typeface="Arial" charset="0"/>
              </a:rPr>
              <a:t>Anthrax is a bacterial disease caused by Bacillus Anthracis.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effectLst/>
                <a:latin typeface="Arial Unicode MS" pitchFamily="34" charset="-128"/>
                <a:cs typeface="Arial" charset="0"/>
              </a:rPr>
              <a:t>Anthrax occurs in domesticated and wild animals</a:t>
            </a:r>
            <a:r>
              <a:rPr lang="en-US" sz="2400" b="1">
                <a:solidFill>
                  <a:schemeClr val="tx1"/>
                </a:solidFill>
                <a:effectLst/>
                <a:latin typeface="Arial Unicode MS" pitchFamily="34" charset="-128"/>
              </a:rPr>
              <a:t>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  <a:effectLst/>
                <a:latin typeface="Arial Unicode MS" pitchFamily="34" charset="-128"/>
              </a:rPr>
              <a:t>Anthrax is an invisible bacteria that can live in soil, water, and dead animals.</a:t>
            </a:r>
            <a:endParaRPr lang="en-US" sz="2400" b="1">
              <a:solidFill>
                <a:schemeClr val="tx1"/>
              </a:solidFill>
              <a:effectLst/>
              <a:latin typeface="Arial Unicode MS" pitchFamily="34" charset="-128"/>
              <a:cs typeface="Arial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133600" y="5486400"/>
            <a:ext cx="2635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i="1">
                <a:solidFill>
                  <a:schemeClr val="tx1"/>
                </a:solidFill>
                <a:effectLst/>
              </a:rPr>
              <a:t>Picture of anthrax spores</a:t>
            </a:r>
          </a:p>
        </p:txBody>
      </p:sp>
      <p:pic>
        <p:nvPicPr>
          <p:cNvPr id="5161" name="Picture 41" descr="C:\Lena\OSU\Project\sp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746500"/>
            <a:ext cx="3429000" cy="2092325"/>
          </a:xfrm>
          <a:prstGeom prst="rect">
            <a:avLst/>
          </a:prstGeom>
          <a:noFill/>
        </p:spPr>
      </p:pic>
      <p:sp>
        <p:nvSpPr>
          <p:cNvPr id="5162" name="AutoShape 42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3" name="AutoShape 43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4" name="AutoShape 44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5" name="AutoShape 45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6" name="AutoShape 46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7" name="AutoShape 47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8" name="AutoShape 48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9" name="AutoShape 49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0" name="AutoShape 50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1" name="AutoShape 51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2" name="AutoShape 52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3" name="AutoShape 53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4" name="AutoShape 54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5" name="AutoShape 55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6" name="AutoShape 56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7" name="AutoShape 57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8" name="AutoShape 58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79" name="AutoShape 59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0" name="AutoShape 60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1" name="AutoShape 61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Three forms of Anthrax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343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b="1" u="sng">
                <a:latin typeface="Arial Unicode MS" pitchFamily="34" charset="-128"/>
              </a:rPr>
              <a:t>Skin or cetaceous form</a:t>
            </a:r>
            <a:r>
              <a:rPr lang="en-US" sz="2400" b="1">
                <a:latin typeface="Arial Unicode MS" pitchFamily="34" charset="-128"/>
              </a:rPr>
              <a:t> may be contracted by exposure to spores.  It first appears as a rash or blister that may resemble a bite, progressing to a painless ulcer with a black area in the center.  It can be treated effectively with antibiotics.  Represents 95% of cases of human anthrax.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b="1" u="sng">
                <a:latin typeface="Arial Unicode MS" pitchFamily="34" charset="-128"/>
              </a:rPr>
              <a:t>Inhalational form</a:t>
            </a:r>
            <a:r>
              <a:rPr lang="en-US" sz="2400" b="1">
                <a:latin typeface="Arial Unicode MS" pitchFamily="34" charset="-128"/>
              </a:rPr>
              <a:t> may be contracted by breathing in spores or dispensing within a closed space.  It first appears as flu like symptoms.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b="1" u="sng">
                <a:latin typeface="Arial Unicode MS" pitchFamily="34" charset="-128"/>
              </a:rPr>
              <a:t>Gastrointestinal tract form</a:t>
            </a:r>
            <a:r>
              <a:rPr lang="en-US" sz="2400" b="1">
                <a:latin typeface="Arial Unicode MS" pitchFamily="34" charset="-128"/>
              </a:rPr>
              <a:t> may be contracted by ingesting improperly cooked, contaminated meat.</a:t>
            </a:r>
          </a:p>
        </p:txBody>
      </p:sp>
      <p:sp>
        <p:nvSpPr>
          <p:cNvPr id="6206" name="AutoShape 62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7" name="AutoShape 63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8" name="AutoShape 64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9" name="AutoShape 65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0" name="AutoShape 66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1" name="AutoShape 67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2" name="AutoShape 68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3" name="AutoShape 69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4" name="AutoShape 70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5" name="AutoShape 71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6" name="AutoShape 72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7" name="AutoShape 73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8" name="AutoShape 74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9" name="AutoShape 75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0" name="AutoShape 76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1" name="AutoShape 77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2" name="AutoShape 78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3" name="AutoShape 79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4" name="AutoShape 80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5" name="AutoShape 81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cs typeface="Times New Roman" charset="0"/>
              </a:rPr>
              <a:t>The risk of contracting any disease from the outside of any envelope is extremely low.</a:t>
            </a:r>
            <a:endParaRPr lang="en-US" sz="2800">
              <a:latin typeface="Arial Unicode MS" pitchFamily="34" charset="-128"/>
            </a:endParaRPr>
          </a:p>
          <a:p>
            <a:pPr>
              <a:buFontTx/>
              <a:buNone/>
            </a:pPr>
            <a:endParaRPr lang="en-US" sz="2800">
              <a:latin typeface="Arial Unicode MS" pitchFamily="34" charset="-128"/>
            </a:endParaRPr>
          </a:p>
          <a:p>
            <a:pPr>
              <a:buFontTx/>
              <a:buNone/>
            </a:pPr>
            <a:r>
              <a:rPr lang="en-US" sz="2400" b="1">
                <a:latin typeface="Arial Unicode MS" pitchFamily="34" charset="-128"/>
              </a:rPr>
              <a:t>However, treatment with antibiotics begins immediately after exposure:	</a:t>
            </a:r>
          </a:p>
          <a:p>
            <a:pPr>
              <a:buFontTx/>
              <a:buNone/>
            </a:pPr>
            <a:endParaRPr lang="en-US" sz="2400" b="1">
              <a:latin typeface="Arial Unicode MS" pitchFamily="34" charset="-128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b="1">
                <a:latin typeface="Arial Unicode MS" pitchFamily="34" charset="-128"/>
              </a:rPr>
              <a:t>Penicillin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b="1">
                <a:latin typeface="Arial Unicode MS" pitchFamily="34" charset="-128"/>
              </a:rPr>
              <a:t>Doxycycline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b="1">
                <a:latin typeface="Arial Unicode MS" pitchFamily="34" charset="-128"/>
              </a:rPr>
              <a:t>Ciproflaxin (Cipro)</a:t>
            </a:r>
          </a:p>
        </p:txBody>
      </p:sp>
      <p:sp>
        <p:nvSpPr>
          <p:cNvPr id="22568" name="AutoShape 40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AutoShape 41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AutoShape 42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AutoShape 43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AutoShape 44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AutoShape 45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AutoShape 46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AutoShape 47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AutoShape 48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AutoShape 49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AutoShape 50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AutoShape 51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AutoShape 52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AutoShape 53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AutoShape 54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AutoShape 55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AutoShape 56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AutoShape 57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AutoShape 58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AutoShape 59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What mail is suspicious?</a:t>
            </a:r>
            <a:endParaRPr lang="en-US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</a:rPr>
              <a:t>Anything out of pattern!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 b="1" u="sng">
              <a:effectLst>
                <a:outerShdw blurRad="38100" dist="38100" dir="2700000" algn="tl">
                  <a:srgbClr val="FFFFFF"/>
                </a:outerShdw>
              </a:effectLst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latin typeface="Arial Unicode MS" pitchFamily="34" charset="-128"/>
              </a:rPr>
              <a:t>If you have received a piece of mail which looks different from what you receive usually, be cautious.</a:t>
            </a:r>
          </a:p>
          <a:p>
            <a:pPr>
              <a:lnSpc>
                <a:spcPct val="90000"/>
              </a:lnSpc>
            </a:pPr>
            <a:endParaRPr lang="en-US" sz="240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latin typeface="Arial Unicode MS" pitchFamily="34" charset="-128"/>
              </a:rPr>
              <a:t>Remember, OSU Mailing Services usually delivers mail at the same time and leaves it at the same spot every day. If you find a piece of mail in a different place, it could be left by somebody else.</a:t>
            </a:r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762000" y="152400"/>
            <a:ext cx="381000" cy="228600"/>
          </a:xfrm>
          <a:prstGeom prst="homePlate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114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152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190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228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AutoShape 43"/>
          <p:cNvSpPr>
            <a:spLocks noChangeArrowheads="1"/>
          </p:cNvSpPr>
          <p:nvPr/>
        </p:nvSpPr>
        <p:spPr bwMode="auto">
          <a:xfrm>
            <a:off x="266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2" name="AutoShape 44"/>
          <p:cNvSpPr>
            <a:spLocks noChangeArrowheads="1"/>
          </p:cNvSpPr>
          <p:nvPr/>
        </p:nvSpPr>
        <p:spPr bwMode="auto">
          <a:xfrm>
            <a:off x="304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3" name="AutoShape 45"/>
          <p:cNvSpPr>
            <a:spLocks noChangeArrowheads="1"/>
          </p:cNvSpPr>
          <p:nvPr/>
        </p:nvSpPr>
        <p:spPr bwMode="auto">
          <a:xfrm>
            <a:off x="342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4" name="AutoShape 46"/>
          <p:cNvSpPr>
            <a:spLocks noChangeArrowheads="1"/>
          </p:cNvSpPr>
          <p:nvPr/>
        </p:nvSpPr>
        <p:spPr bwMode="auto">
          <a:xfrm>
            <a:off x="381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5" name="AutoShape 47"/>
          <p:cNvSpPr>
            <a:spLocks noChangeArrowheads="1"/>
          </p:cNvSpPr>
          <p:nvPr/>
        </p:nvSpPr>
        <p:spPr bwMode="auto">
          <a:xfrm>
            <a:off x="419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6" name="AutoShape 48"/>
          <p:cNvSpPr>
            <a:spLocks noChangeArrowheads="1"/>
          </p:cNvSpPr>
          <p:nvPr/>
        </p:nvSpPr>
        <p:spPr bwMode="auto">
          <a:xfrm>
            <a:off x="4572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7" name="AutoShape 49"/>
          <p:cNvSpPr>
            <a:spLocks noChangeArrowheads="1"/>
          </p:cNvSpPr>
          <p:nvPr/>
        </p:nvSpPr>
        <p:spPr bwMode="auto">
          <a:xfrm>
            <a:off x="5334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AutoShape 50"/>
          <p:cNvSpPr>
            <a:spLocks noChangeArrowheads="1"/>
          </p:cNvSpPr>
          <p:nvPr/>
        </p:nvSpPr>
        <p:spPr bwMode="auto">
          <a:xfrm>
            <a:off x="4953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9" name="AutoShape 51"/>
          <p:cNvSpPr>
            <a:spLocks noChangeArrowheads="1"/>
          </p:cNvSpPr>
          <p:nvPr/>
        </p:nvSpPr>
        <p:spPr bwMode="auto">
          <a:xfrm>
            <a:off x="6096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0" name="AutoShape 52"/>
          <p:cNvSpPr>
            <a:spLocks noChangeArrowheads="1"/>
          </p:cNvSpPr>
          <p:nvPr/>
        </p:nvSpPr>
        <p:spPr bwMode="auto">
          <a:xfrm>
            <a:off x="5715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1" name="AutoShape 53"/>
          <p:cNvSpPr>
            <a:spLocks noChangeArrowheads="1"/>
          </p:cNvSpPr>
          <p:nvPr/>
        </p:nvSpPr>
        <p:spPr bwMode="auto">
          <a:xfrm>
            <a:off x="6477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AutoShape 54"/>
          <p:cNvSpPr>
            <a:spLocks noChangeArrowheads="1"/>
          </p:cNvSpPr>
          <p:nvPr/>
        </p:nvSpPr>
        <p:spPr bwMode="auto">
          <a:xfrm>
            <a:off x="6858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AutoShape 55"/>
          <p:cNvSpPr>
            <a:spLocks noChangeArrowheads="1"/>
          </p:cNvSpPr>
          <p:nvPr/>
        </p:nvSpPr>
        <p:spPr bwMode="auto">
          <a:xfrm>
            <a:off x="7239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AutoShape 56"/>
          <p:cNvSpPr>
            <a:spLocks noChangeArrowheads="1"/>
          </p:cNvSpPr>
          <p:nvPr/>
        </p:nvSpPr>
        <p:spPr bwMode="auto">
          <a:xfrm>
            <a:off x="7620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5" name="AutoShape 57"/>
          <p:cNvSpPr>
            <a:spLocks noChangeArrowheads="1"/>
          </p:cNvSpPr>
          <p:nvPr/>
        </p:nvSpPr>
        <p:spPr bwMode="auto">
          <a:xfrm>
            <a:off x="8001000" y="152400"/>
            <a:ext cx="381000" cy="228600"/>
          </a:xfrm>
          <a:prstGeom prst="chevron">
            <a:avLst>
              <a:gd name="adj" fmla="val 41667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rgbClr val="0066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rgbClr val="0066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704</Words>
  <Application>Microsoft Office PowerPoint</Application>
  <PresentationFormat>On-screen Show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Handle mail with care</vt:lpstr>
      <vt:lpstr>Slide 2</vt:lpstr>
      <vt:lpstr>Slide 3</vt:lpstr>
      <vt:lpstr>General guidelines</vt:lpstr>
      <vt:lpstr>Main threats</vt:lpstr>
      <vt:lpstr>What is anthrax?</vt:lpstr>
      <vt:lpstr>Three forms of Anthrax</vt:lpstr>
      <vt:lpstr>Slide 8</vt:lpstr>
      <vt:lpstr>What mail is suspicious?</vt:lpstr>
      <vt:lpstr>What mail is suspicious?</vt:lpstr>
      <vt:lpstr>What mail is suspicious?</vt:lpstr>
      <vt:lpstr>What mail is suspicious?</vt:lpstr>
      <vt:lpstr>What mail is suspicious?</vt:lpstr>
      <vt:lpstr>If you receive a suspicious letter or package What should you do?</vt:lpstr>
      <vt:lpstr>If you receive a suspicious letter or package What should you do?</vt:lpstr>
      <vt:lpstr>If you receive a suspicious letter or package What should you do?</vt:lpstr>
      <vt:lpstr>If you receive a suspicious letter or package What should you do?</vt:lpstr>
      <vt:lpstr>If you receive a suspicious letter or package What should you do?</vt:lpstr>
      <vt:lpstr>If you receive a suspicious letter or package What should you do?</vt:lpstr>
      <vt:lpstr>If you receive a suspicious letter or package What should you do?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Handle mail with care</dc:title>
  <dc:creator>Administrator</dc:creator>
  <cp:lastModifiedBy>ums</cp:lastModifiedBy>
  <cp:revision>38</cp:revision>
  <dcterms:created xsi:type="dcterms:W3CDTF">2003-05-20T16:56:37Z</dcterms:created>
  <dcterms:modified xsi:type="dcterms:W3CDTF">2013-07-02T20:37:09Z</dcterms:modified>
</cp:coreProperties>
</file>