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5" r:id="rId3"/>
    <p:sldId id="266" r:id="rId4"/>
    <p:sldId id="262" r:id="rId5"/>
    <p:sldId id="256" r:id="rId6"/>
    <p:sldId id="257" r:id="rId7"/>
    <p:sldId id="258" r:id="rId8"/>
    <p:sldId id="259" r:id="rId9"/>
    <p:sldId id="260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5A580A0-7A37-4F08-A8CB-2B89974F3F5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DBC2DF5-F243-48A7-BF9F-F51F19822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Completion of this training satisfies the federal requirements for general awareness training. </a:t>
            </a:r>
          </a:p>
          <a:p>
            <a:endParaRPr lang="en-US" dirty="0" smtClean="0"/>
          </a:p>
          <a:p>
            <a:r>
              <a:rPr lang="en-US" dirty="0" smtClean="0"/>
              <a:t>All University Mailing Employees work with or around dangerous goods everyday.</a:t>
            </a:r>
          </a:p>
          <a:p>
            <a:endParaRPr lang="en-US" dirty="0" smtClean="0"/>
          </a:p>
          <a:p>
            <a:r>
              <a:rPr lang="en-US" dirty="0" smtClean="0"/>
              <a:t>It is essential for all UMS </a:t>
            </a:r>
            <a:r>
              <a:rPr lang="en-US" smtClean="0"/>
              <a:t>employees </a:t>
            </a:r>
            <a:r>
              <a:rPr lang="en-US" smtClean="0"/>
              <a:t>to understand </a:t>
            </a:r>
            <a:r>
              <a:rPr lang="en-US" dirty="0" smtClean="0"/>
              <a:t>the markings and labels on the packages entering and leaving the OSU campus.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</a:t>
            </a:r>
            <a:r>
              <a:rPr lang="en-US" dirty="0" err="1" smtClean="0"/>
              <a:t>Traning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hazmat package arrives damaged, the package should be refused and a member of the Dangerous Goods Unit should be notified immediately.</a:t>
            </a:r>
          </a:p>
          <a:p>
            <a:r>
              <a:rPr lang="en-US" dirty="0" smtClean="0"/>
              <a:t>The Dangerous Goods Unit is comprised of three people.</a:t>
            </a:r>
          </a:p>
          <a:p>
            <a:pPr lvl="1"/>
            <a:r>
              <a:rPr lang="en-US" dirty="0" smtClean="0"/>
              <a:t>Donna Morris</a:t>
            </a:r>
          </a:p>
          <a:p>
            <a:pPr lvl="1"/>
            <a:r>
              <a:rPr lang="en-US" dirty="0" smtClean="0"/>
              <a:t>Barbara Dobson</a:t>
            </a:r>
          </a:p>
          <a:p>
            <a:pPr lvl="1"/>
            <a:r>
              <a:rPr lang="en-US" dirty="0" smtClean="0"/>
              <a:t>Seth Becker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discover a suspicious or leaking package, do not move the package and notify a member of the Dangerous Goods Unit.</a:t>
            </a:r>
          </a:p>
          <a:p>
            <a:endParaRPr lang="en-US" dirty="0" smtClean="0"/>
          </a:p>
          <a:p>
            <a:r>
              <a:rPr lang="en-US" dirty="0" smtClean="0"/>
              <a:t>Along with the required Hazard Class labels, orientation labels are a good indication that a package could be hazardous.</a:t>
            </a:r>
          </a:p>
          <a:p>
            <a:endParaRPr lang="en-US" dirty="0" smtClean="0"/>
          </a:p>
          <a:p>
            <a:r>
              <a:rPr lang="en-US" dirty="0" smtClean="0"/>
              <a:t>Beware of boxes that arrive cold.  Even if not marked they could contain dry ice or infectious substances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Dangerous Goods Unit must approve any radioactive or infectious substance shipments leaving the OSU campus.</a:t>
            </a:r>
          </a:p>
          <a:p>
            <a:endParaRPr lang="en-US" dirty="0" smtClean="0"/>
          </a:p>
          <a:p>
            <a:r>
              <a:rPr lang="en-US" dirty="0" smtClean="0"/>
              <a:t>We search for suspicious packages not only to meet 49CFR requirements, but to also document hazardous shipments.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Something as simple as a box with undeclared dry ice can cause an aircraft to crash.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200400"/>
            <a:ext cx="48768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to follow federal regulations regarding hazardous materials can result in fines of more than $15,000 and jail time per mistake per box.</a:t>
            </a:r>
          </a:p>
          <a:p>
            <a:endParaRPr lang="en-US" dirty="0" smtClean="0"/>
          </a:p>
          <a:p>
            <a:r>
              <a:rPr lang="en-US" dirty="0" smtClean="0"/>
              <a:t>Ship four boxes with four mistakes on each and you could face $240,000 in fines plus jail.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Awareness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nine hazard classes as defined by the Code of Federal Regulations (CFR) section 49 and parts 100-185.</a:t>
            </a:r>
          </a:p>
          <a:p>
            <a:r>
              <a:rPr lang="en-US" dirty="0" smtClean="0"/>
              <a:t>Safety is the primary concern of the Hazmat regulations</a:t>
            </a:r>
          </a:p>
          <a:p>
            <a:r>
              <a:rPr lang="en-US" dirty="0" smtClean="0"/>
              <a:t>Hazardous Materials and Dangerous Goods are interchangeable terms.</a:t>
            </a:r>
          </a:p>
          <a:p>
            <a:pPr lvl="1"/>
            <a:r>
              <a:rPr lang="en-US" dirty="0" smtClean="0"/>
              <a:t>The United States uses the term Hazardous Materials</a:t>
            </a:r>
          </a:p>
          <a:p>
            <a:pPr lvl="1"/>
            <a:r>
              <a:rPr lang="en-US" dirty="0" smtClean="0"/>
              <a:t>Most other parts of the world use Dangerous Goods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6002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 1 – Explosives</a:t>
            </a:r>
          </a:p>
          <a:p>
            <a:pPr lvl="1"/>
            <a:r>
              <a:rPr lang="en-US" dirty="0" smtClean="0"/>
              <a:t>Division 1.1 Articles and Hazards having a mass explosion. (Ammonium Nitrate)</a:t>
            </a:r>
          </a:p>
          <a:p>
            <a:pPr lvl="1"/>
            <a:r>
              <a:rPr lang="en-US" dirty="0" smtClean="0"/>
              <a:t>Division 1.2 Articles and substances having a projection hazard but not a mass explosion  hazard.  (Tear-gas cartridges)</a:t>
            </a:r>
          </a:p>
          <a:p>
            <a:pPr lvl="1"/>
            <a:r>
              <a:rPr lang="en-US" dirty="0" smtClean="0"/>
              <a:t>Division 1.3 Articles and substances having a fire hazard, a minor blast hazard and/or a minor projections hazard but not a mass explosion hazard (Ammunition, practice)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31242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4953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3539" y="3962400"/>
            <a:ext cx="1250461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0050" y="2819400"/>
            <a:ext cx="112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5609"/>
          </a:xfrm>
        </p:spPr>
        <p:txBody>
          <a:bodyPr/>
          <a:lstStyle/>
          <a:p>
            <a:r>
              <a:rPr lang="en-US" dirty="0" smtClean="0"/>
              <a:t>Class 1 – Explosives (continued)</a:t>
            </a:r>
          </a:p>
          <a:p>
            <a:pPr lvl="1"/>
            <a:r>
              <a:rPr lang="en-US" dirty="0" smtClean="0"/>
              <a:t>Division 1.4 Articles and substances presenting no significant hazard, explosion limited to package (Roman candles, toy caps)</a:t>
            </a:r>
          </a:p>
          <a:p>
            <a:pPr lvl="1"/>
            <a:r>
              <a:rPr lang="en-US" dirty="0" smtClean="0"/>
              <a:t>Division 1.5 Very insensitive substances having a mass explosion hazard (type E blasting agents)</a:t>
            </a:r>
          </a:p>
          <a:p>
            <a:pPr lvl="1"/>
            <a:r>
              <a:rPr lang="en-US" dirty="0" smtClean="0"/>
              <a:t>Division 1.6 Extremely insensitive articles which do not have a mass explosion hazard 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525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2 – Gas</a:t>
            </a:r>
          </a:p>
          <a:p>
            <a:pPr lvl="1"/>
            <a:r>
              <a:rPr lang="en-US" dirty="0" smtClean="0"/>
              <a:t>Division 2.1 Flammable Gas (butane lighters)</a:t>
            </a:r>
          </a:p>
          <a:p>
            <a:pPr lvl="1"/>
            <a:r>
              <a:rPr lang="en-US" dirty="0" smtClean="0"/>
              <a:t>Division 2.2 Non-flammable, non-toxic gas – under pressure, inert, etc. (Cryogenic liquid)</a:t>
            </a:r>
          </a:p>
          <a:p>
            <a:pPr lvl="1"/>
            <a:r>
              <a:rPr lang="en-US" dirty="0" smtClean="0"/>
              <a:t>Division 2.3 Toxic Gas (Hydrogen chloride)</a:t>
            </a:r>
          </a:p>
          <a:p>
            <a:endParaRPr lang="en-US" dirty="0" smtClean="0"/>
          </a:p>
          <a:p>
            <a:r>
              <a:rPr lang="en-US" dirty="0" smtClean="0"/>
              <a:t>Class 3 – Flammable Liquids </a:t>
            </a:r>
          </a:p>
          <a:p>
            <a:pPr lvl="1"/>
            <a:r>
              <a:rPr lang="en-US" dirty="0" smtClean="0"/>
              <a:t>Gasoline</a:t>
            </a:r>
          </a:p>
          <a:p>
            <a:pPr lvl="1"/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9812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30480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4191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5562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9574" y="2590800"/>
            <a:ext cx="1114426" cy="1114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/>
          <a:lstStyle/>
          <a:p>
            <a:r>
              <a:rPr lang="en-US" dirty="0" smtClean="0"/>
              <a:t>Class 4 – Other Flammable Substances</a:t>
            </a:r>
          </a:p>
          <a:p>
            <a:pPr lvl="1"/>
            <a:r>
              <a:rPr lang="en-US" dirty="0" smtClean="0"/>
              <a:t>Division 4.1 Flammable Solid (Vegetable </a:t>
            </a:r>
          </a:p>
          <a:p>
            <a:pPr lvl="1">
              <a:buNone/>
            </a:pPr>
            <a:r>
              <a:rPr lang="en-US" dirty="0" smtClean="0"/>
              <a:t>	Fibers, Dry)</a:t>
            </a:r>
          </a:p>
          <a:p>
            <a:pPr lvl="1"/>
            <a:r>
              <a:rPr lang="en-US" dirty="0" smtClean="0"/>
              <a:t>Division 4.2 Substances liable to spontaneous combustion (Hafnium powder, dry)</a:t>
            </a:r>
          </a:p>
          <a:p>
            <a:pPr lvl="1"/>
            <a:r>
              <a:rPr lang="en-US" dirty="0" smtClean="0"/>
              <a:t>Division 4.3 Dangerous when wet (Lithium)</a:t>
            </a:r>
          </a:p>
          <a:p>
            <a:r>
              <a:rPr lang="en-US" dirty="0" smtClean="0"/>
              <a:t>Class 5 – Oxidizing Substances and Organic Peroxides</a:t>
            </a:r>
          </a:p>
          <a:p>
            <a:pPr lvl="1"/>
            <a:r>
              <a:rPr lang="en-US" dirty="0" smtClean="0"/>
              <a:t>Division 5.1 Oxidizers (Nitrates, inorganic)</a:t>
            </a:r>
          </a:p>
          <a:p>
            <a:pPr lvl="1"/>
            <a:r>
              <a:rPr lang="en-US" dirty="0" err="1" smtClean="0"/>
              <a:t>Divison</a:t>
            </a:r>
            <a:r>
              <a:rPr lang="en-US" dirty="0" smtClean="0"/>
              <a:t> 5.2 Organic peroxides </a:t>
            </a:r>
          </a:p>
          <a:p>
            <a:pPr lvl="1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1475" y="15240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1" y="3733800"/>
            <a:ext cx="1066799" cy="10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4800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53400" y="5867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0420" y="1524000"/>
            <a:ext cx="136357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6 – Toxic and Infectious Substances</a:t>
            </a:r>
          </a:p>
          <a:p>
            <a:pPr lvl="1"/>
            <a:r>
              <a:rPr lang="en-US" dirty="0" smtClean="0"/>
              <a:t>Division 6.1 Toxic Substances (Some pesticides)</a:t>
            </a:r>
          </a:p>
          <a:p>
            <a:pPr lvl="1"/>
            <a:r>
              <a:rPr lang="en-US" dirty="0" smtClean="0"/>
              <a:t>Division 6.2 Infectious substances (Regulated medical wastes)</a:t>
            </a:r>
          </a:p>
          <a:p>
            <a:r>
              <a:rPr lang="en-US" dirty="0" smtClean="0"/>
              <a:t>Class 7 – Radioactive Material</a:t>
            </a:r>
          </a:p>
          <a:p>
            <a:r>
              <a:rPr lang="en-US" dirty="0" smtClean="0"/>
              <a:t>Class 8 – Corrosives (Battery fluid, acid)</a:t>
            </a:r>
          </a:p>
          <a:p>
            <a:r>
              <a:rPr lang="en-US" dirty="0" smtClean="0"/>
              <a:t>Class 9 – Miscellaneous Dangerous Goods</a:t>
            </a:r>
          </a:p>
          <a:p>
            <a:pPr lvl="1"/>
            <a:r>
              <a:rPr lang="en-US" dirty="0" smtClean="0"/>
              <a:t>Dry ice</a:t>
            </a:r>
          </a:p>
          <a:p>
            <a:pPr lvl="1"/>
            <a:r>
              <a:rPr lang="en-US" dirty="0" smtClean="0"/>
              <a:t>Asbestos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352800"/>
            <a:ext cx="2438400" cy="97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94819" y="4495800"/>
            <a:ext cx="949181" cy="933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54864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110</TotalTime>
  <Words>567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General Awareness Training</vt:lpstr>
      <vt:lpstr>General Awareness Training</vt:lpstr>
      <vt:lpstr>General Awareness Training</vt:lpstr>
      <vt:lpstr>General Awareness Training</vt:lpstr>
      <vt:lpstr>Hazard Classes</vt:lpstr>
      <vt:lpstr>Hazard Classes</vt:lpstr>
      <vt:lpstr>Hazard Classes</vt:lpstr>
      <vt:lpstr>Hazard Classes</vt:lpstr>
      <vt:lpstr>Hazard Classes</vt:lpstr>
      <vt:lpstr>General Awareness Traning</vt:lpstr>
      <vt:lpstr>General Awareness Training</vt:lpstr>
      <vt:lpstr>General Awareness Training</vt:lpstr>
    </vt:vector>
  </TitlesOfParts>
  <Company>Oklahoma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 Classes</dc:title>
  <dc:creator>Becker, Seth</dc:creator>
  <cp:lastModifiedBy>Becker, Seth</cp:lastModifiedBy>
  <cp:revision>13</cp:revision>
  <dcterms:created xsi:type="dcterms:W3CDTF">2011-11-11T17:57:27Z</dcterms:created>
  <dcterms:modified xsi:type="dcterms:W3CDTF">2011-11-11T21:29:52Z</dcterms:modified>
</cp:coreProperties>
</file>