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80" r:id="rId4"/>
  </p:sldMasterIdLst>
  <p:notesMasterIdLst>
    <p:notesMasterId r:id="rId1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766" autoAdjust="0"/>
  </p:normalViewPr>
  <p:slideViewPr>
    <p:cSldViewPr>
      <p:cViewPr varScale="1">
        <p:scale>
          <a:sx n="101" d="100"/>
          <a:sy n="101" d="100"/>
        </p:scale>
        <p:origin x="191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7D6C61-FBCB-43ED-A785-831984F59607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4037B8-D560-4A1E-B5BA-7B1ADB5E61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37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4037B8-D560-4A1E-B5BA-7B1ADB5E61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948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4037B8-D560-4A1E-B5BA-7B1ADB5E618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5151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4037B8-D560-4A1E-B5BA-7B1ADB5E618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707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4037B8-D560-4A1E-B5BA-7B1ADB5E618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921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D353572-4591-44DD-8D5D-E8F1FACA7AE6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CE78-2763-48F5-9241-84D1A96C67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53572-4591-44DD-8D5D-E8F1FACA7AE6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CE78-2763-48F5-9241-84D1A96C67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53572-4591-44DD-8D5D-E8F1FACA7AE6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CE78-2763-48F5-9241-84D1A96C67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D353572-4591-44DD-8D5D-E8F1FACA7AE6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CE78-2763-48F5-9241-84D1A96C67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D353572-4591-44DD-8D5D-E8F1FACA7AE6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CE78-2763-48F5-9241-84D1A96C67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53572-4591-44DD-8D5D-E8F1FACA7AE6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CE78-2763-48F5-9241-84D1A96C67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53572-4591-44DD-8D5D-E8F1FACA7AE6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CE78-2763-48F5-9241-84D1A96C67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D353572-4591-44DD-8D5D-E8F1FACA7AE6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CE78-2763-48F5-9241-84D1A96C67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53572-4591-44DD-8D5D-E8F1FACA7AE6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CE78-2763-48F5-9241-84D1A96C67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D353572-4591-44DD-8D5D-E8F1FACA7AE6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CE78-2763-48F5-9241-84D1A96C67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D353572-4591-44DD-8D5D-E8F1FACA7AE6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CE78-2763-48F5-9241-84D1A96C67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D353572-4591-44DD-8D5D-E8F1FACA7AE6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CE78-2763-48F5-9241-84D1A96C67E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1" r:id="rId1"/>
    <p:sldLayoutId id="2147484382" r:id="rId2"/>
    <p:sldLayoutId id="2147484383" r:id="rId3"/>
    <p:sldLayoutId id="2147484384" r:id="rId4"/>
    <p:sldLayoutId id="2147484385" r:id="rId5"/>
    <p:sldLayoutId id="2147484386" r:id="rId6"/>
    <p:sldLayoutId id="2147484387" r:id="rId7"/>
    <p:sldLayoutId id="2147484388" r:id="rId8"/>
    <p:sldLayoutId id="2147484389" r:id="rId9"/>
    <p:sldLayoutId id="2147484390" r:id="rId10"/>
    <p:sldLayoutId id="214748439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physicalplant.okstate.edu/NextLeve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980658"/>
            <a:ext cx="6351055" cy="5258736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304800" y="-479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kern="1200" cap="all" spc="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400" dirty="0" smtClean="0"/>
              <a:t>Kickoff Meeting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360488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661" y="228600"/>
            <a:ext cx="7924800" cy="838200"/>
          </a:xfrm>
        </p:spPr>
        <p:txBody>
          <a:bodyPr/>
          <a:lstStyle/>
          <a:p>
            <a:r>
              <a:rPr lang="en-US" sz="4800" dirty="0" smtClean="0"/>
              <a:t>Next Level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9661" y="1142997"/>
            <a:ext cx="7924800" cy="41148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800" dirty="0" smtClean="0"/>
              <a:t>What Does It </a:t>
            </a:r>
            <a:r>
              <a:rPr lang="en-US" sz="2800" dirty="0"/>
              <a:t>M</a:t>
            </a:r>
            <a:r>
              <a:rPr lang="en-US" sz="2800" dirty="0" smtClean="0"/>
              <a:t>ean </a:t>
            </a:r>
          </a:p>
          <a:p>
            <a:pPr lvl="1"/>
            <a:r>
              <a:rPr lang="en-US" sz="2800" dirty="0" smtClean="0"/>
              <a:t>Improving Customer Service</a:t>
            </a:r>
          </a:p>
          <a:p>
            <a:pPr lvl="1"/>
            <a:r>
              <a:rPr lang="en-US" sz="2800" dirty="0" smtClean="0"/>
              <a:t>Being More Efficient (Processes)</a:t>
            </a:r>
          </a:p>
          <a:p>
            <a:pPr lvl="1"/>
            <a:r>
              <a:rPr lang="en-US" sz="2800" dirty="0" smtClean="0"/>
              <a:t>Utilizing Technology (</a:t>
            </a:r>
            <a:r>
              <a:rPr lang="en-US" sz="2800" dirty="0" err="1" smtClean="0"/>
              <a:t>AiM</a:t>
            </a:r>
            <a:r>
              <a:rPr lang="en-US" sz="2800" dirty="0" smtClean="0"/>
              <a:t> and Mobile Tech)</a:t>
            </a:r>
          </a:p>
          <a:p>
            <a:pPr lvl="1"/>
            <a:r>
              <a:rPr lang="en-US" sz="2800" dirty="0" smtClean="0"/>
              <a:t>Developing Meaningful Budgets</a:t>
            </a:r>
          </a:p>
          <a:p>
            <a:pPr lvl="1"/>
            <a:r>
              <a:rPr lang="en-US" sz="2800" dirty="0" smtClean="0"/>
              <a:t>Making the Physical Plant a Better </a:t>
            </a:r>
            <a:r>
              <a:rPr lang="en-US" sz="2800" dirty="0"/>
              <a:t>P</a:t>
            </a:r>
            <a:r>
              <a:rPr lang="en-US" sz="2800" dirty="0" smtClean="0"/>
              <a:t>lace to Work</a:t>
            </a:r>
          </a:p>
          <a:p>
            <a:pPr lvl="1"/>
            <a:endParaRPr lang="en-US" sz="2800" dirty="0" smtClean="0"/>
          </a:p>
          <a:p>
            <a:pPr marL="457200" lvl="1" indent="0">
              <a:buNone/>
            </a:pPr>
            <a:r>
              <a:rPr lang="en-US" sz="2400" b="1" dirty="0" smtClean="0"/>
              <a:t>We’re taking the Physical Plant </a:t>
            </a:r>
            <a:r>
              <a:rPr lang="en-US" sz="2400" b="1" dirty="0"/>
              <a:t>t</a:t>
            </a:r>
            <a:r>
              <a:rPr lang="en-US" sz="2400" b="1" dirty="0" smtClean="0"/>
              <a:t>eam to the “Next Level”…</a:t>
            </a:r>
          </a:p>
        </p:txBody>
      </p:sp>
    </p:spTree>
    <p:extLst>
      <p:ext uri="{BB962C8B-B14F-4D97-AF65-F5344CB8AC3E}">
        <p14:creationId xmlns:p14="http://schemas.microsoft.com/office/powerpoint/2010/main" val="750339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99661" y="228600"/>
            <a:ext cx="7924800" cy="838200"/>
          </a:xfrm>
        </p:spPr>
        <p:txBody>
          <a:bodyPr/>
          <a:lstStyle/>
          <a:p>
            <a:r>
              <a:rPr lang="en-US" sz="4800" dirty="0" smtClean="0"/>
              <a:t>Next Level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218" y="1295400"/>
            <a:ext cx="7924800" cy="411480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It is about</a:t>
            </a:r>
          </a:p>
          <a:p>
            <a:pPr lvl="1"/>
            <a:r>
              <a:rPr lang="en-US" sz="3200" dirty="0" smtClean="0"/>
              <a:t>Defining what is important for OSU</a:t>
            </a:r>
          </a:p>
          <a:p>
            <a:pPr lvl="1"/>
            <a:r>
              <a:rPr lang="en-US" sz="3200" dirty="0"/>
              <a:t>Defining what is important for </a:t>
            </a:r>
            <a:r>
              <a:rPr lang="en-US" sz="3200" dirty="0" smtClean="0"/>
              <a:t>our customers</a:t>
            </a:r>
          </a:p>
          <a:p>
            <a:pPr lvl="1"/>
            <a:r>
              <a:rPr lang="en-US" sz="3200" dirty="0" smtClean="0"/>
              <a:t>Ensuring adequate resources</a:t>
            </a:r>
          </a:p>
          <a:p>
            <a:pPr lvl="1"/>
            <a:r>
              <a:rPr lang="en-US" sz="3200" dirty="0" smtClean="0"/>
              <a:t>Measuring success</a:t>
            </a:r>
          </a:p>
          <a:p>
            <a:pPr lvl="1"/>
            <a:r>
              <a:rPr lang="en-US" sz="3200" dirty="0" smtClean="0"/>
              <a:t>Focusing </a:t>
            </a:r>
            <a:r>
              <a:rPr lang="en-US" sz="3200" dirty="0"/>
              <a:t>on </a:t>
            </a:r>
            <a:r>
              <a:rPr lang="en-US" sz="3200" dirty="0" smtClean="0"/>
              <a:t>service quality</a:t>
            </a:r>
          </a:p>
          <a:p>
            <a:pPr lvl="1"/>
            <a:r>
              <a:rPr lang="en-US" sz="3200" dirty="0" smtClean="0"/>
              <a:t>Improving communications/feedback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249355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99661" y="228600"/>
            <a:ext cx="7924800" cy="838200"/>
          </a:xfrm>
        </p:spPr>
        <p:txBody>
          <a:bodyPr/>
          <a:lstStyle/>
          <a:p>
            <a:r>
              <a:rPr lang="en-US" sz="4800" dirty="0" smtClean="0"/>
              <a:t>Next Level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It is</a:t>
            </a:r>
            <a:r>
              <a:rPr lang="en-US" sz="3200" dirty="0"/>
              <a:t> </a:t>
            </a:r>
            <a:r>
              <a:rPr lang="en-US" sz="3200" dirty="0" smtClean="0"/>
              <a:t>NOT an outsourcing initiative</a:t>
            </a:r>
          </a:p>
          <a:p>
            <a:r>
              <a:rPr lang="en-US" sz="3200" dirty="0" smtClean="0"/>
              <a:t>It is NOT business as usual</a:t>
            </a:r>
          </a:p>
          <a:p>
            <a:r>
              <a:rPr lang="en-US" sz="3200" dirty="0" smtClean="0"/>
              <a:t>It is NOT directed at one area</a:t>
            </a:r>
          </a:p>
        </p:txBody>
      </p:sp>
    </p:spTree>
    <p:extLst>
      <p:ext uri="{BB962C8B-B14F-4D97-AF65-F5344CB8AC3E}">
        <p14:creationId xmlns:p14="http://schemas.microsoft.com/office/powerpoint/2010/main" val="3236393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99661" y="228600"/>
            <a:ext cx="7924800" cy="838200"/>
          </a:xfrm>
        </p:spPr>
        <p:txBody>
          <a:bodyPr/>
          <a:lstStyle/>
          <a:p>
            <a:r>
              <a:rPr lang="en-US" sz="4800" dirty="0" smtClean="0"/>
              <a:t>Next Level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470" y="1295400"/>
            <a:ext cx="7924800" cy="41148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3000" dirty="0" smtClean="0"/>
              <a:t>How do we get there?</a:t>
            </a:r>
          </a:p>
          <a:p>
            <a:pPr lvl="1"/>
            <a:r>
              <a:rPr lang="en-US" sz="3000" dirty="0" smtClean="0"/>
              <a:t>Get support from the top</a:t>
            </a:r>
          </a:p>
          <a:p>
            <a:pPr lvl="1"/>
            <a:r>
              <a:rPr lang="en-US" sz="3000" dirty="0" smtClean="0"/>
              <a:t>Bring in outside experts to help</a:t>
            </a:r>
          </a:p>
          <a:p>
            <a:pPr lvl="1"/>
            <a:r>
              <a:rPr lang="en-US" sz="3000" dirty="0" smtClean="0"/>
              <a:t>Determine our customer’s expectations</a:t>
            </a:r>
          </a:p>
          <a:p>
            <a:pPr lvl="1"/>
            <a:r>
              <a:rPr lang="en-US" sz="3000" dirty="0" smtClean="0"/>
              <a:t>Take a hard look at how we do business</a:t>
            </a:r>
          </a:p>
          <a:p>
            <a:pPr lvl="1"/>
            <a:r>
              <a:rPr lang="en-US" sz="3000" dirty="0" smtClean="0"/>
              <a:t>Make appropriate changes</a:t>
            </a:r>
          </a:p>
          <a:p>
            <a:pPr lvl="1"/>
            <a:r>
              <a:rPr lang="en-US" sz="3000" dirty="0" smtClean="0"/>
              <a:t>Measure our success</a:t>
            </a:r>
          </a:p>
        </p:txBody>
      </p:sp>
    </p:spTree>
    <p:extLst>
      <p:ext uri="{BB962C8B-B14F-4D97-AF65-F5344CB8AC3E}">
        <p14:creationId xmlns:p14="http://schemas.microsoft.com/office/powerpoint/2010/main" val="1268264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9050"/>
            <a:ext cx="84712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500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99661" y="228600"/>
            <a:ext cx="7924800" cy="838200"/>
          </a:xfrm>
        </p:spPr>
        <p:txBody>
          <a:bodyPr/>
          <a:lstStyle/>
          <a:p>
            <a:r>
              <a:rPr lang="en-US" sz="4800" dirty="0" smtClean="0"/>
              <a:t>Next Level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500" dirty="0" smtClean="0"/>
              <a:t>What do I need you to do?</a:t>
            </a:r>
          </a:p>
          <a:p>
            <a:pPr lvl="1"/>
            <a:r>
              <a:rPr lang="en-US" sz="3500" dirty="0" smtClean="0"/>
              <a:t>Make time to participate</a:t>
            </a:r>
          </a:p>
          <a:p>
            <a:pPr lvl="1"/>
            <a:r>
              <a:rPr lang="en-US" sz="3500" dirty="0" smtClean="0"/>
              <a:t>Constructively participate in employee survey</a:t>
            </a:r>
          </a:p>
          <a:p>
            <a:pPr lvl="1"/>
            <a:r>
              <a:rPr lang="en-US" sz="3500" dirty="0" smtClean="0"/>
              <a:t>Constructively participate on workgroups / focus groups</a:t>
            </a:r>
            <a:endParaRPr lang="en-US" sz="3500" dirty="0"/>
          </a:p>
          <a:p>
            <a:pPr lvl="1"/>
            <a:r>
              <a:rPr lang="en-US" sz="3500" dirty="0" smtClean="0"/>
              <a:t>Embrace the change</a:t>
            </a:r>
            <a:endParaRPr lang="en-US" sz="3500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b="1" dirty="0" smtClean="0"/>
          </a:p>
          <a:p>
            <a:pPr marL="457200" lvl="1" indent="0">
              <a:buNone/>
            </a:pPr>
            <a:r>
              <a:rPr lang="en-US" sz="3500" b="1" dirty="0" smtClean="0"/>
              <a:t>Let your voice be heard!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737888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99661" y="228600"/>
            <a:ext cx="7924800" cy="838200"/>
          </a:xfrm>
        </p:spPr>
        <p:txBody>
          <a:bodyPr/>
          <a:lstStyle/>
          <a:p>
            <a:r>
              <a:rPr lang="en-US" sz="4800" dirty="0" smtClean="0"/>
              <a:t>Next Level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261" y="1295400"/>
            <a:ext cx="8229600" cy="449580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Conclusion</a:t>
            </a:r>
          </a:p>
          <a:p>
            <a:pPr lvl="1"/>
            <a:r>
              <a:rPr lang="en-US" sz="3200" dirty="0" smtClean="0"/>
              <a:t>Timeline of project (12-14 months)</a:t>
            </a:r>
          </a:p>
          <a:p>
            <a:pPr lvl="1"/>
            <a:r>
              <a:rPr lang="en-US" sz="3200" dirty="0"/>
              <a:t>Presentation video and weekly project updates will be available soon on the physical plant website</a:t>
            </a:r>
          </a:p>
          <a:p>
            <a:pPr lvl="1"/>
            <a:r>
              <a:rPr lang="en-US" sz="3200" dirty="0"/>
              <a:t>Utilize the website Q &amp; A to submit questions and comments to the project team</a:t>
            </a:r>
          </a:p>
          <a:p>
            <a:pPr lvl="1"/>
            <a:r>
              <a:rPr lang="en-US" sz="3200" dirty="0"/>
              <a:t>Website </a:t>
            </a:r>
            <a:r>
              <a:rPr lang="en-US" sz="3200" dirty="0" smtClean="0"/>
              <a:t>address: </a:t>
            </a:r>
            <a:r>
              <a:rPr lang="en-US" sz="2600" dirty="0" smtClean="0">
                <a:hlinkClick r:id="rId2"/>
              </a:rPr>
              <a:t>physicalplant.okstate.edu/</a:t>
            </a:r>
            <a:r>
              <a:rPr lang="en-US" sz="2600" dirty="0" err="1" smtClean="0">
                <a:hlinkClick r:id="rId2"/>
              </a:rPr>
              <a:t>NextLevel</a:t>
            </a:r>
            <a:endParaRPr lang="en-US" sz="2600" dirty="0"/>
          </a:p>
          <a:p>
            <a:pPr lvl="1"/>
            <a:endParaRPr lang="en-US" sz="3200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084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lvl="5" indent="0" algn="ctr">
              <a:buNone/>
            </a:pPr>
            <a:endParaRPr lang="en-US" sz="4400" dirty="0" smtClean="0"/>
          </a:p>
          <a:p>
            <a:pPr marL="114300" lvl="5" indent="0" algn="ctr">
              <a:buNone/>
            </a:pPr>
            <a:r>
              <a:rPr lang="en-US" sz="4400" dirty="0" smtClean="0"/>
              <a:t>Thank </a:t>
            </a:r>
            <a:r>
              <a:rPr lang="en-US" sz="4400" dirty="0"/>
              <a:t>You!</a:t>
            </a:r>
          </a:p>
          <a:p>
            <a:pPr marL="114300" indent="0">
              <a:buNone/>
            </a:pPr>
            <a:endParaRPr lang="en-US" sz="5600" dirty="0"/>
          </a:p>
        </p:txBody>
      </p:sp>
    </p:spTree>
    <p:extLst>
      <p:ext uri="{BB962C8B-B14F-4D97-AF65-F5344CB8AC3E}">
        <p14:creationId xmlns:p14="http://schemas.microsoft.com/office/powerpoint/2010/main" val="1400722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7A968CEAC44A4394BB8D596F43FF19" ma:contentTypeVersion="0" ma:contentTypeDescription="Create a new document." ma:contentTypeScope="" ma:versionID="7ea446f70498ea2d9596abc7ee21fbc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2546A44-5D66-4DDA-A1DC-F119A40E47F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7D6935B-E077-4DC9-99F8-D5897193F5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3E90B3B-56C5-4C2E-9185-08133A1D9A17}">
  <ds:schemaRefs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354</TotalTime>
  <Words>223</Words>
  <Application>Microsoft Office PowerPoint</Application>
  <PresentationFormat>On-screen Show (4:3)</PresentationFormat>
  <Paragraphs>51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Century Schoolbook</vt:lpstr>
      <vt:lpstr>Wingdings</vt:lpstr>
      <vt:lpstr>Wingdings 2</vt:lpstr>
      <vt:lpstr>Oriel</vt:lpstr>
      <vt:lpstr>PowerPoint Presentation</vt:lpstr>
      <vt:lpstr>Next Level</vt:lpstr>
      <vt:lpstr>Next Level</vt:lpstr>
      <vt:lpstr>Next Level</vt:lpstr>
      <vt:lpstr>Next Level</vt:lpstr>
      <vt:lpstr>PowerPoint Presentation</vt:lpstr>
      <vt:lpstr>Next Level</vt:lpstr>
      <vt:lpstr>Next Level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Kickoff Meeting</dc:title>
  <dc:creator>Boles, Marla G</dc:creator>
  <cp:lastModifiedBy>Kiso, Brandon M</cp:lastModifiedBy>
  <cp:revision>37</cp:revision>
  <dcterms:created xsi:type="dcterms:W3CDTF">2013-08-26T15:47:39Z</dcterms:created>
  <dcterms:modified xsi:type="dcterms:W3CDTF">2013-09-03T14:57:23Z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0x010100A97A968CEAC44A4394BB8D596F43FF19</vt:lpwstr>
  </property>
</Properties>
</file>